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handoutMasters/handoutMaster1.xml" ContentType="application/vnd.openxmlformats-officedocument.presentationml.handoutMaster+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34"/>
  </p:notesMasterIdLst>
  <p:handoutMasterIdLst>
    <p:handoutMasterId r:id="rId35"/>
  </p:handoutMasterIdLst>
  <p:sldIdLst>
    <p:sldId id="268" r:id="rId3"/>
    <p:sldId id="331" r:id="rId4"/>
    <p:sldId id="363" r:id="rId5"/>
    <p:sldId id="340" r:id="rId6"/>
    <p:sldId id="344" r:id="rId7"/>
    <p:sldId id="345" r:id="rId8"/>
    <p:sldId id="346" r:id="rId9"/>
    <p:sldId id="347" r:id="rId10"/>
    <p:sldId id="348" r:id="rId11"/>
    <p:sldId id="349" r:id="rId12"/>
    <p:sldId id="350" r:id="rId13"/>
    <p:sldId id="351" r:id="rId14"/>
    <p:sldId id="352" r:id="rId15"/>
    <p:sldId id="353" r:id="rId16"/>
    <p:sldId id="354" r:id="rId17"/>
    <p:sldId id="355" r:id="rId18"/>
    <p:sldId id="356" r:id="rId19"/>
    <p:sldId id="357" r:id="rId20"/>
    <p:sldId id="358" r:id="rId21"/>
    <p:sldId id="359" r:id="rId22"/>
    <p:sldId id="332" r:id="rId23"/>
    <p:sldId id="364" r:id="rId24"/>
    <p:sldId id="333" r:id="rId25"/>
    <p:sldId id="334" r:id="rId26"/>
    <p:sldId id="335" r:id="rId27"/>
    <p:sldId id="336" r:id="rId28"/>
    <p:sldId id="337" r:id="rId29"/>
    <p:sldId id="366" r:id="rId30"/>
    <p:sldId id="338" r:id="rId31"/>
    <p:sldId id="365" r:id="rId32"/>
    <p:sldId id="33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Default Section" id="{5B07B58E-5139-40B5-AEC1-4F8696F6ED33}">
          <p14:sldIdLst>
            <p14:sldId id="268"/>
          </p14:sldIdLst>
        </p14:section>
        <p14:section name="OnePage" id="{0A6F138E-90BE-400E-9837-8B77C0BB115E}">
          <p14:sldIdLst>
            <p14:sldId id="297"/>
          </p14:sldIdLst>
        </p14:section>
        <p14:section name="1.Introduction Quant Trade" id="{30AA590D-0BF5-493D-B80E-A78D55F97B4B}">
          <p14:sldIdLst>
            <p14:sldId id="279"/>
            <p14:sldId id="319"/>
            <p14:sldId id="280"/>
            <p14:sldId id="285"/>
            <p14:sldId id="287"/>
            <p14:sldId id="288"/>
            <p14:sldId id="300"/>
            <p14:sldId id="301"/>
            <p14:sldId id="302"/>
            <p14:sldId id="303"/>
            <p14:sldId id="304"/>
          </p14:sldIdLst>
        </p14:section>
        <p14:section name="2.Data" id="{A2993467-500E-44B9-9079-0A7695A6F4E1}">
          <p14:sldIdLst>
            <p14:sldId id="310"/>
            <p14:sldId id="318"/>
            <p14:sldId id="309"/>
            <p14:sldId id="320"/>
            <p14:sldId id="321"/>
            <p14:sldId id="322"/>
            <p14:sldId id="323"/>
            <p14:sldId id="325"/>
            <p14:sldId id="324"/>
            <p14:sldId id="311"/>
            <p14:sldId id="312"/>
            <p14:sldId id="326"/>
            <p14:sldId id="327"/>
            <p14:sldId id="328"/>
          </p14:sldIdLst>
        </p14:section>
        <p14:section name="Thanks and Next" id="{FC46DC24-F3CF-4BEE-A880-977067A1A69E}">
          <p14:sldIdLst>
            <p14:sldId id="316"/>
            <p14:sldId id="317"/>
          </p14:sldIdLst>
        </p14:section>
      </p14:sectionLst>
    </p:ex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574" autoAdjust="0"/>
    <p:restoredTop sz="94427" autoAdjust="0"/>
  </p:normalViewPr>
  <p:slideViewPr>
    <p:cSldViewPr snapToGrid="0">
      <p:cViewPr varScale="1">
        <p:scale>
          <a:sx n="80" d="100"/>
          <a:sy n="80" d="100"/>
        </p:scale>
        <p:origin x="-234" y="-96"/>
      </p:cViewPr>
      <p:guideLst>
        <p:guide orient="horz" pos="2160"/>
        <p:guide pos="3840"/>
      </p:guideLst>
    </p:cSldViewPr>
  </p:slideViewPr>
  <p:notesTextViewPr>
    <p:cViewPr>
      <p:scale>
        <a:sx n="1" d="1"/>
        <a:sy n="1" d="1"/>
      </p:scale>
      <p:origin x="0" y="0"/>
    </p:cViewPr>
  </p:notesTextViewPr>
  <p:notesViewPr>
    <p:cSldViewPr snapToGrid="0">
      <p:cViewPr varScale="1">
        <p:scale>
          <a:sx n="82" d="100"/>
          <a:sy n="82" d="100"/>
        </p:scale>
        <p:origin x="3852" y="84"/>
      </p:cViewPr>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AC4FB8F-ED15-48AB-97BD-17129D4E699D}" type="datetimeFigureOut">
              <a:rPr lang="en-US" smtClean="0"/>
              <a:pPr/>
              <a:t>3/29/2017</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E6B3739-9081-478F-812E-AE7CE140632E}" type="slidenum">
              <a:rPr lang="en-US" smtClean="0"/>
              <a:pPr/>
              <a:t>‹#›</a:t>
            </a:fld>
            <a:endParaRPr lang="en-US"/>
          </a:p>
        </p:txBody>
      </p:sp>
    </p:spTree>
    <p:extLst>
      <p:ext uri="{BB962C8B-B14F-4D97-AF65-F5344CB8AC3E}">
        <p14:creationId xmlns:p14="http://schemas.microsoft.com/office/powerpoint/2010/main" xmlns="" val="41121049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C9D437-CD83-4825-AD0D-5E7B341BC79B}" type="datetimeFigureOut">
              <a:rPr lang="en-US" smtClean="0"/>
              <a:pPr/>
              <a:t>3/29/2017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60CF8BB-EBC7-4B8F-9632-A5A136FBB880}" type="slidenum">
              <a:rPr lang="en-US" smtClean="0"/>
              <a:pPr/>
              <a:t>‹#›</a:t>
            </a:fld>
            <a:endParaRPr lang="en-US"/>
          </a:p>
        </p:txBody>
      </p:sp>
    </p:spTree>
    <p:extLst>
      <p:ext uri="{BB962C8B-B14F-4D97-AF65-F5344CB8AC3E}">
        <p14:creationId xmlns:p14="http://schemas.microsoft.com/office/powerpoint/2010/main" xmlns="" val="11703696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560CF8BB-EBC7-4B8F-9632-A5A136FBB880}" type="slidenum">
              <a:rPr lang="en-US" smtClean="0"/>
              <a:pPr/>
              <a:t>1</a:t>
            </a:fld>
            <a:endParaRPr lang="en-US"/>
          </a:p>
        </p:txBody>
      </p:sp>
    </p:spTree>
    <p:extLst>
      <p:ext uri="{BB962C8B-B14F-4D97-AF65-F5344CB8AC3E}">
        <p14:creationId xmlns:p14="http://schemas.microsoft.com/office/powerpoint/2010/main" xmlns="" val="195147569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09600" y="755780"/>
            <a:ext cx="6858000" cy="3200400"/>
          </a:xfrm>
        </p:spPr>
        <p:txBody>
          <a:bodyPr anchor="b">
            <a:normAutofit/>
          </a:bodyPr>
          <a:lstStyle>
            <a:lvl1pPr algn="l">
              <a:lnSpc>
                <a:spcPct val="75000"/>
              </a:lnSpc>
              <a:defRPr sz="8000">
                <a:solidFill>
                  <a:schemeClr val="bg1"/>
                </a:solidFill>
              </a:defRPr>
            </a:lvl1pPr>
          </a:lstStyle>
          <a:p>
            <a:r>
              <a:rPr lang="en-US" altLang="zh-CN" smtClean="0"/>
              <a:t>Click to edit Master title style</a:t>
            </a:r>
            <a:endParaRPr lang="en-US" dirty="0"/>
          </a:p>
        </p:txBody>
      </p:sp>
      <p:sp>
        <p:nvSpPr>
          <p:cNvPr id="3" name="Subtitle 2"/>
          <p:cNvSpPr>
            <a:spLocks noGrp="1"/>
          </p:cNvSpPr>
          <p:nvPr>
            <p:ph type="subTitle" idx="1"/>
          </p:nvPr>
        </p:nvSpPr>
        <p:spPr>
          <a:xfrm>
            <a:off x="609600" y="3956180"/>
            <a:ext cx="6858000" cy="1097280"/>
          </a:xfrm>
        </p:spPr>
        <p:txBody>
          <a:bodyPr>
            <a:normAutofit/>
          </a:bodyPr>
          <a:lstStyle>
            <a:lvl1pPr marL="0" indent="0" algn="l">
              <a:spcBef>
                <a:spcPts val="0"/>
              </a:spcBef>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smtClean="0"/>
              <a:t>Click to edit Master subtitle style</a:t>
            </a:r>
            <a:endParaRPr lang="en-US" dirty="0"/>
          </a:p>
        </p:txBody>
      </p:sp>
    </p:spTree>
    <p:extLst>
      <p:ext uri="{BB962C8B-B14F-4D97-AF65-F5344CB8AC3E}">
        <p14:creationId xmlns:p14="http://schemas.microsoft.com/office/powerpoint/2010/main" xmlns="" val="79886275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xmlns="" val="247715422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342120" y="380999"/>
            <a:ext cx="2011680" cy="6096001"/>
          </a:xfrm>
        </p:spPr>
        <p:txBody>
          <a:bodyPr vert="eaVert"/>
          <a:lstStyle>
            <a:lvl1pPr>
              <a:defRPr/>
            </a:lvl1pPr>
          </a:lstStyle>
          <a:p>
            <a:r>
              <a:rPr lang="en-US" altLang="zh-CN" smtClean="0"/>
              <a:t>Click to edit Master title style</a:t>
            </a:r>
            <a:endParaRPr lang="en-US" dirty="0"/>
          </a:p>
        </p:txBody>
      </p:sp>
      <p:sp>
        <p:nvSpPr>
          <p:cNvPr id="3" name="Vertical Text Placeholder 2"/>
          <p:cNvSpPr>
            <a:spLocks noGrp="1"/>
          </p:cNvSpPr>
          <p:nvPr>
            <p:ph type="body" orient="vert" idx="1"/>
          </p:nvPr>
        </p:nvSpPr>
        <p:spPr>
          <a:xfrm>
            <a:off x="1981199" y="380999"/>
            <a:ext cx="7074859" cy="6096001"/>
          </a:xfrm>
        </p:spPr>
        <p:txBody>
          <a:bodyPr vert="eaVert"/>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xmlns="" val="252463502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a:p>
        </p:txBody>
      </p:sp>
      <p:sp>
        <p:nvSpPr>
          <p:cNvPr id="2" name="Title 1"/>
          <p:cNvSpPr>
            <a:spLocks noGrp="1"/>
          </p:cNvSpPr>
          <p:nvPr>
            <p:ph type="title"/>
          </p:nvPr>
        </p:nvSpPr>
        <p:spPr/>
        <p:txBody>
          <a:bodyPr/>
          <a:lstStyle/>
          <a:p>
            <a:r>
              <a:rPr lang="en-US" altLang="zh-CN" smtClean="0"/>
              <a:t>Click to edit Master 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xmlns="" val="311244411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822960"/>
            <a:ext cx="8686800" cy="2011680"/>
          </a:xfrm>
        </p:spPr>
        <p:txBody>
          <a:bodyPr anchor="b">
            <a:normAutofit/>
          </a:bodyPr>
          <a:lstStyle>
            <a:lvl1pPr>
              <a:defRPr sz="6600"/>
            </a:lvl1pPr>
          </a:lstStyle>
          <a:p>
            <a:r>
              <a:rPr lang="en-US" altLang="zh-CN" smtClean="0"/>
              <a:t>Click to edit Master title style</a:t>
            </a:r>
            <a:endParaRPr lang="en-US"/>
          </a:p>
        </p:txBody>
      </p:sp>
      <p:sp>
        <p:nvSpPr>
          <p:cNvPr id="3" name="Text Placeholder 2"/>
          <p:cNvSpPr>
            <a:spLocks noGrp="1"/>
          </p:cNvSpPr>
          <p:nvPr>
            <p:ph type="body" idx="1"/>
          </p:nvPr>
        </p:nvSpPr>
        <p:spPr>
          <a:xfrm>
            <a:off x="609600" y="2834640"/>
            <a:ext cx="8686800" cy="1097280"/>
          </a:xfrm>
        </p:spPr>
        <p:txBody>
          <a:bodyPr>
            <a:normAutofit/>
          </a:bodyPr>
          <a:lstStyle>
            <a:lvl1pPr marL="0" indent="0">
              <a:spcBef>
                <a:spcPts val="0"/>
              </a:spcBef>
              <a:buNone/>
              <a:defRPr sz="28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smtClean="0"/>
              <a:t>Click to edit Master text styles</a:t>
            </a:r>
          </a:p>
        </p:txBody>
      </p:sp>
    </p:spTree>
    <p:extLst>
      <p:ext uri="{BB962C8B-B14F-4D97-AF65-F5344CB8AC3E}">
        <p14:creationId xmlns:p14="http://schemas.microsoft.com/office/powerpoint/2010/main" xmlns="" val="350677804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Content Placeholder 2"/>
          <p:cNvSpPr>
            <a:spLocks noGrp="1"/>
          </p:cNvSpPr>
          <p:nvPr>
            <p:ph sz="half" idx="1"/>
          </p:nvPr>
        </p:nvSpPr>
        <p:spPr>
          <a:xfrm>
            <a:off x="1774722" y="1280652"/>
            <a:ext cx="4572000" cy="4988288"/>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Content Placeholder 3"/>
          <p:cNvSpPr>
            <a:spLocks noGrp="1"/>
          </p:cNvSpPr>
          <p:nvPr>
            <p:ph sz="half" idx="2"/>
          </p:nvPr>
        </p:nvSpPr>
        <p:spPr>
          <a:xfrm>
            <a:off x="6575322" y="1285568"/>
            <a:ext cx="4572000" cy="4983372"/>
          </a:xfrm>
        </p:spPr>
        <p:txBody>
          <a:bodyPr>
            <a:normAutofit/>
          </a:bodyPr>
          <a:lstStyle>
            <a:lvl1pPr>
              <a:defRPr sz="2400"/>
            </a:lvl1pPr>
            <a:lvl2pPr>
              <a:defRPr sz="2000"/>
            </a:lvl2pPr>
            <a:lvl3pPr>
              <a:defRPr sz="1800"/>
            </a:lvl3pPr>
            <a:lvl4pPr>
              <a:defRPr sz="1600"/>
            </a:lvl4pPr>
            <a:lvl5pPr>
              <a:defRPr sz="1600"/>
            </a:lvl5pPr>
            <a:lvl6pPr>
              <a:defRPr sz="1800"/>
            </a:lvl6pPr>
            <a:lvl7pPr>
              <a:defRPr sz="1800"/>
            </a:lvl7pPr>
            <a:lvl8pPr>
              <a:defRPr sz="1800"/>
            </a:lvl8pPr>
            <a:lvl9pPr>
              <a:defRPr sz="18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xmlns="" val="404456794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a:p>
        </p:txBody>
      </p:sp>
      <p:sp>
        <p:nvSpPr>
          <p:cNvPr id="3" name="Text Placeholder 2"/>
          <p:cNvSpPr>
            <a:spLocks noGrp="1"/>
          </p:cNvSpPr>
          <p:nvPr>
            <p:ph type="body" idx="1"/>
          </p:nvPr>
        </p:nvSpPr>
        <p:spPr>
          <a:xfrm>
            <a:off x="1774722" y="1293236"/>
            <a:ext cx="4572000" cy="830487"/>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4" name="Content Placeholder 3"/>
          <p:cNvSpPr>
            <a:spLocks noGrp="1"/>
          </p:cNvSpPr>
          <p:nvPr>
            <p:ph sz="half" idx="2"/>
          </p:nvPr>
        </p:nvSpPr>
        <p:spPr>
          <a:xfrm>
            <a:off x="1774722" y="2402665"/>
            <a:ext cx="4572000" cy="396706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5" name="Text Placeholder 4"/>
          <p:cNvSpPr>
            <a:spLocks noGrp="1"/>
          </p:cNvSpPr>
          <p:nvPr>
            <p:ph type="body" sz="quarter" idx="3"/>
          </p:nvPr>
        </p:nvSpPr>
        <p:spPr>
          <a:xfrm>
            <a:off x="6553200" y="1293236"/>
            <a:ext cx="4572000" cy="830487"/>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smtClean="0"/>
              <a:t>Click to edit Master text styles</a:t>
            </a:r>
          </a:p>
        </p:txBody>
      </p:sp>
      <p:sp>
        <p:nvSpPr>
          <p:cNvPr id="6" name="Content Placeholder 5"/>
          <p:cNvSpPr>
            <a:spLocks noGrp="1"/>
          </p:cNvSpPr>
          <p:nvPr>
            <p:ph sz="quarter" idx="4"/>
          </p:nvPr>
        </p:nvSpPr>
        <p:spPr>
          <a:xfrm>
            <a:off x="6553200" y="2397999"/>
            <a:ext cx="4572000" cy="396706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xmlns="" val="339790656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smtClean="0"/>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xmlns="" val="323897671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xmlns="" val="214681722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59420" y="408993"/>
            <a:ext cx="4800937" cy="1828800"/>
          </a:xfrm>
        </p:spPr>
        <p:txBody>
          <a:bodyPr anchor="b">
            <a:noAutofit/>
          </a:bodyPr>
          <a:lstStyle>
            <a:lvl1pPr>
              <a:defRPr sz="4400"/>
            </a:lvl1pPr>
          </a:lstStyle>
          <a:p>
            <a:r>
              <a:rPr lang="en-US" altLang="zh-CN" smtClean="0"/>
              <a:t>Click to edit Master title style</a:t>
            </a:r>
            <a:endParaRPr lang="en-US"/>
          </a:p>
        </p:txBody>
      </p:sp>
      <p:sp>
        <p:nvSpPr>
          <p:cNvPr id="3" name="Content Placeholder 2"/>
          <p:cNvSpPr>
            <a:spLocks noGrp="1"/>
          </p:cNvSpPr>
          <p:nvPr>
            <p:ph idx="1"/>
          </p:nvPr>
        </p:nvSpPr>
        <p:spPr>
          <a:xfrm>
            <a:off x="606491" y="381000"/>
            <a:ext cx="5489510" cy="5791200"/>
          </a:xfrm>
        </p:spPr>
        <p:txBody>
          <a:bodyPr>
            <a:normAutofit/>
          </a:bodyPr>
          <a:lstStyle>
            <a:lvl1pPr>
              <a:defRPr sz="2400"/>
            </a:lvl1pPr>
            <a:lvl2pPr>
              <a:defRPr sz="2000"/>
            </a:lvl2pPr>
            <a:lvl3pPr>
              <a:defRPr sz="1800"/>
            </a:lvl3pPr>
            <a:lvl4pPr>
              <a:defRPr sz="1600"/>
            </a:lvl4pPr>
            <a:lvl5pPr>
              <a:defRPr sz="1600"/>
            </a:lvl5pPr>
            <a:lvl6pPr>
              <a:defRPr sz="2000"/>
            </a:lvl6pPr>
            <a:lvl7pPr>
              <a:defRPr sz="2000"/>
            </a:lvl7pPr>
            <a:lvl8pPr>
              <a:defRPr sz="2000"/>
            </a:lvl8pPr>
            <a:lvl9pPr>
              <a:defRPr sz="2000"/>
            </a:lvl9p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en-US" dirty="0"/>
          </a:p>
        </p:txBody>
      </p:sp>
      <p:sp>
        <p:nvSpPr>
          <p:cNvPr id="4" name="Text Placeholder 3"/>
          <p:cNvSpPr>
            <a:spLocks noGrp="1"/>
          </p:cNvSpPr>
          <p:nvPr>
            <p:ph type="body" sz="half" idx="2"/>
          </p:nvPr>
        </p:nvSpPr>
        <p:spPr>
          <a:xfrm>
            <a:off x="6559420" y="2237793"/>
            <a:ext cx="4800937" cy="1828800"/>
          </a:xfrm>
        </p:spPr>
        <p:txBody>
          <a:bodyP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31375A4-56A4-47D6-9801-1991572033F7}" type="slidenum">
              <a:rPr lang="en-US" smtClean="0"/>
              <a:pPr/>
              <a:t>‹#›</a:t>
            </a:fld>
            <a:endParaRPr lang="en-US"/>
          </a:p>
        </p:txBody>
      </p:sp>
    </p:spTree>
    <p:extLst>
      <p:ext uri="{BB962C8B-B14F-4D97-AF65-F5344CB8AC3E}">
        <p14:creationId xmlns:p14="http://schemas.microsoft.com/office/powerpoint/2010/main" xmlns="" val="1667374130"/>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userDrawn="1"/>
        </p:nvSpPr>
        <p:spPr>
          <a:xfrm>
            <a:off x="0" y="0"/>
            <a:ext cx="6096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556248" y="384048"/>
            <a:ext cx="4800600" cy="1828800"/>
          </a:xfrm>
        </p:spPr>
        <p:txBody>
          <a:bodyPr anchor="b">
            <a:noAutofit/>
          </a:bodyPr>
          <a:lstStyle>
            <a:lvl1pPr>
              <a:defRPr sz="4400">
                <a:solidFill>
                  <a:schemeClr val="bg1"/>
                </a:solidFill>
              </a:defRPr>
            </a:lvl1pPr>
          </a:lstStyle>
          <a:p>
            <a:r>
              <a:rPr lang="en-US" altLang="zh-CN" smtClean="0"/>
              <a:t>Click to edit Master title style</a:t>
            </a:r>
            <a:endParaRPr lang="en-US"/>
          </a:p>
        </p:txBody>
      </p:sp>
      <p:sp>
        <p:nvSpPr>
          <p:cNvPr id="3" name="Picture Placeholder 2"/>
          <p:cNvSpPr>
            <a:spLocks noGrp="1"/>
          </p:cNvSpPr>
          <p:nvPr>
            <p:ph type="pic" idx="1"/>
          </p:nvPr>
        </p:nvSpPr>
        <p:spPr>
          <a:xfrm>
            <a:off x="0" y="0"/>
            <a:ext cx="6096000" cy="6858000"/>
          </a:xfrm>
          <a:ln>
            <a:noFill/>
          </a:ln>
        </p:spPr>
        <p:txBody>
          <a:bodyPr tIns="4572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smtClean="0"/>
              <a:t>Click icon to add picture</a:t>
            </a:r>
            <a:endParaRPr lang="en-US"/>
          </a:p>
        </p:txBody>
      </p:sp>
      <p:sp>
        <p:nvSpPr>
          <p:cNvPr id="4" name="Text Placeholder 3"/>
          <p:cNvSpPr>
            <a:spLocks noGrp="1"/>
          </p:cNvSpPr>
          <p:nvPr>
            <p:ph type="body" sz="half" idx="2"/>
          </p:nvPr>
        </p:nvSpPr>
        <p:spPr>
          <a:xfrm>
            <a:off x="6556249" y="2240280"/>
            <a:ext cx="4799140" cy="1828800"/>
          </a:xfrm>
        </p:spPr>
        <p:txBody>
          <a:bodyPr>
            <a:normAutofit/>
          </a:bodyPr>
          <a:lstStyle>
            <a:lvl1pPr marL="0" indent="0">
              <a:spcBef>
                <a:spcPts val="1200"/>
              </a:spcBef>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smtClean="0"/>
              <a:t>Click to edit Master text styles</a:t>
            </a:r>
          </a:p>
        </p:txBody>
      </p:sp>
    </p:spTree>
    <p:extLst>
      <p:ext uri="{BB962C8B-B14F-4D97-AF65-F5344CB8AC3E}">
        <p14:creationId xmlns:p14="http://schemas.microsoft.com/office/powerpoint/2010/main" xmlns="" val="57120044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774722" y="292509"/>
            <a:ext cx="9372600" cy="614516"/>
          </a:xfrm>
          <a:prstGeom prst="rect">
            <a:avLst/>
          </a:prstGeom>
        </p:spPr>
        <p:txBody>
          <a:bodyPr vert="horz" lIns="91440" tIns="45720" rIns="91440" bIns="45720" rtlCol="0" anchor="b">
            <a:normAutofit/>
          </a:bodyPr>
          <a:lstStyle/>
          <a:p>
            <a:r>
              <a:rPr lang="en-US" altLang="zh-CN" smtClean="0"/>
              <a:t>Click to edit Master title style</a:t>
            </a:r>
            <a:endParaRPr lang="en-US" dirty="0"/>
          </a:p>
        </p:txBody>
      </p:sp>
      <p:sp>
        <p:nvSpPr>
          <p:cNvPr id="3" name="Text Placeholder 2"/>
          <p:cNvSpPr>
            <a:spLocks noGrp="1"/>
          </p:cNvSpPr>
          <p:nvPr>
            <p:ph type="body" idx="1"/>
          </p:nvPr>
        </p:nvSpPr>
        <p:spPr>
          <a:xfrm>
            <a:off x="1774722" y="1268361"/>
            <a:ext cx="9372600" cy="5202159"/>
          </a:xfrm>
          <a:prstGeom prst="rect">
            <a:avLst/>
          </a:prstGeom>
        </p:spPr>
        <p:txBody>
          <a:bodyPr vert="horz" lIns="91440" tIns="45720" rIns="91440" bIns="45720" rtlCol="0">
            <a:normAutofit/>
          </a:bodyPr>
          <a:lstStyle/>
          <a:p>
            <a:pPr lvl="0"/>
            <a:r>
              <a:rPr lang="en-US" altLang="zh-CN" dirty="0" smtClean="0"/>
              <a:t>Click to edit Master text styles</a:t>
            </a:r>
          </a:p>
          <a:p>
            <a:pPr lvl="1"/>
            <a:r>
              <a:rPr lang="en-US" altLang="zh-CN" dirty="0" smtClean="0"/>
              <a:t>Second level</a:t>
            </a:r>
          </a:p>
          <a:p>
            <a:pPr lvl="2"/>
            <a:r>
              <a:rPr lang="en-US" altLang="zh-CN" dirty="0" smtClean="0"/>
              <a:t>Third level</a:t>
            </a:r>
          </a:p>
          <a:p>
            <a:pPr lvl="3"/>
            <a:r>
              <a:rPr lang="en-US" altLang="zh-CN" dirty="0" smtClean="0"/>
              <a:t>Fourth level</a:t>
            </a:r>
          </a:p>
          <a:p>
            <a:pPr lvl="4"/>
            <a:r>
              <a:rPr lang="en-US" altLang="zh-CN" dirty="0" smtClean="0"/>
              <a:t>Fifth level</a:t>
            </a:r>
            <a:endParaRPr lang="en-US" dirty="0"/>
          </a:p>
        </p:txBody>
      </p:sp>
      <p:sp>
        <p:nvSpPr>
          <p:cNvPr id="4" name="Date Placeholder 3"/>
          <p:cNvSpPr>
            <a:spLocks noGrp="1"/>
          </p:cNvSpPr>
          <p:nvPr>
            <p:ph type="dt" sz="half" idx="2"/>
          </p:nvPr>
        </p:nvSpPr>
        <p:spPr>
          <a:xfrm>
            <a:off x="11631790" y="5691673"/>
            <a:ext cx="280731" cy="778847"/>
          </a:xfrm>
          <a:prstGeom prst="rect">
            <a:avLst/>
          </a:prstGeom>
        </p:spPr>
        <p:txBody>
          <a:bodyPr vert="vert270" lIns="91440" tIns="45720" rIns="91440" bIns="45720" rtlCol="0" anchor="ctr"/>
          <a:lstStyle>
            <a:lvl1pPr algn="l">
              <a:defRPr sz="800">
                <a:solidFill>
                  <a:schemeClr val="tx1">
                    <a:lumMod val="60000"/>
                    <a:lumOff val="40000"/>
                  </a:schemeClr>
                </a:solidFill>
              </a:defRPr>
            </a:lvl1pPr>
          </a:lstStyle>
          <a:p>
            <a:endParaRPr lang="en-US"/>
          </a:p>
        </p:txBody>
      </p:sp>
      <p:sp>
        <p:nvSpPr>
          <p:cNvPr id="5" name="Footer Placeholder 4"/>
          <p:cNvSpPr>
            <a:spLocks noGrp="1"/>
          </p:cNvSpPr>
          <p:nvPr>
            <p:ph type="ftr" sz="quarter" idx="3"/>
          </p:nvPr>
        </p:nvSpPr>
        <p:spPr>
          <a:xfrm>
            <a:off x="11631790" y="365125"/>
            <a:ext cx="280730" cy="5139936"/>
          </a:xfrm>
          <a:prstGeom prst="rect">
            <a:avLst/>
          </a:prstGeom>
        </p:spPr>
        <p:txBody>
          <a:bodyPr vert="vert270" lIns="91440" tIns="45720" rIns="91440" bIns="45720" rtlCol="0" anchor="ctr"/>
          <a:lstStyle>
            <a:lvl1pPr algn="ctr">
              <a:defRPr sz="800">
                <a:solidFill>
                  <a:schemeClr val="tx1">
                    <a:lumMod val="60000"/>
                    <a:lumOff val="40000"/>
                  </a:schemeClr>
                </a:solidFill>
              </a:defRPr>
            </a:lvl1pPr>
          </a:lstStyle>
          <a:p>
            <a:endParaRPr lang="en-US" dirty="0"/>
          </a:p>
        </p:txBody>
      </p:sp>
      <p:sp>
        <p:nvSpPr>
          <p:cNvPr id="6" name="Slide Number Placeholder 5"/>
          <p:cNvSpPr>
            <a:spLocks noGrp="1"/>
          </p:cNvSpPr>
          <p:nvPr>
            <p:ph type="sldNum" sz="quarter" idx="4"/>
          </p:nvPr>
        </p:nvSpPr>
        <p:spPr>
          <a:xfrm>
            <a:off x="313321" y="6268940"/>
            <a:ext cx="722377" cy="201580"/>
          </a:xfrm>
          <a:prstGeom prst="rect">
            <a:avLst/>
          </a:prstGeom>
        </p:spPr>
        <p:txBody>
          <a:bodyPr vert="horz" lIns="91440" tIns="45720" rIns="91440" bIns="45720" rtlCol="0" anchor="ctr"/>
          <a:lstStyle>
            <a:lvl1pPr algn="l">
              <a:defRPr sz="800">
                <a:solidFill>
                  <a:schemeClr val="tx1">
                    <a:lumMod val="60000"/>
                    <a:lumOff val="40000"/>
                  </a:schemeClr>
                </a:solidFill>
              </a:defRPr>
            </a:lvl1pPr>
          </a:lstStyle>
          <a:p>
            <a:fld id="{E31375A4-56A4-47D6-9801-1991572033F7}" type="slidenum">
              <a:rPr lang="en-US" smtClean="0"/>
              <a:pPr/>
              <a:t>‹#›</a:t>
            </a:fld>
            <a:endParaRPr lang="en-US"/>
          </a:p>
        </p:txBody>
      </p:sp>
    </p:spTree>
    <p:extLst>
      <p:ext uri="{BB962C8B-B14F-4D97-AF65-F5344CB8AC3E}">
        <p14:creationId xmlns:p14="http://schemas.microsoft.com/office/powerpoint/2010/main" xmlns=""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58" r:id="rId10"/>
    <p:sldLayoutId id="2147483659" r:id="rId11"/>
  </p:sldLayoutIdLst>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hf sldNum="0" hdr="0" ftr="0" dt="0"/>
  <p:txStyles>
    <p:titleStyle>
      <a:lvl1pPr algn="l" defTabSz="914400" rtl="0" eaLnBrk="1" latinLnBrk="0" hangingPunct="1">
        <a:lnSpc>
          <a:spcPct val="85000"/>
        </a:lnSpc>
        <a:spcBef>
          <a:spcPct val="0"/>
        </a:spcBef>
        <a:buNone/>
        <a:defRPr sz="4400" kern="1200" cap="all" baseline="0">
          <a:solidFill>
            <a:schemeClr val="accent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685800" indent="-274320" algn="l" defTabSz="914400" rtl="0" eaLnBrk="1" latinLnBrk="0" hangingPunct="1">
        <a:lnSpc>
          <a:spcPct val="90000"/>
        </a:lnSpc>
        <a:spcBef>
          <a:spcPts val="1200"/>
        </a:spcBef>
        <a:buSzPct val="100000"/>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lnSpc>
          <a:spcPct val="90000"/>
        </a:lnSpc>
        <a:spcBef>
          <a:spcPts val="800"/>
        </a:spcBef>
        <a:buSzPct val="100000"/>
        <a:buFont typeface="Arial" pitchFamily="34" charset="0"/>
        <a:buChar char="▪"/>
        <a:defRPr sz="1800" kern="1200">
          <a:solidFill>
            <a:schemeClr val="tx1"/>
          </a:solidFill>
          <a:latin typeface="+mn-lt"/>
          <a:ea typeface="+mn-ea"/>
          <a:cs typeface="+mn-cs"/>
        </a:defRPr>
      </a:lvl3pPr>
      <a:lvl4pPr marL="12344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4pPr>
      <a:lvl5pPr marL="14630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69164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6pPr>
      <a:lvl7pPr marL="18745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21031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8pPr>
      <a:lvl9pPr marL="2331720" indent="-18288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baike.baidu.com/item/MatLab"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zh-CN" altLang="en-US" sz="3200" dirty="0" smtClean="0"/>
              <a:t>优量在线  </a:t>
            </a:r>
            <a:r>
              <a:rPr lang="en-US" altLang="zh-CN" sz="3200" dirty="0" err="1" smtClean="0"/>
              <a:t>www.uquant.org</a:t>
            </a:r>
            <a:r>
              <a:rPr lang="en-US" altLang="zh-CN" sz="3200" dirty="0" smtClean="0"/>
              <a:t/>
            </a:r>
            <a:br>
              <a:rPr lang="en-US" altLang="zh-CN" sz="3200" dirty="0" smtClean="0"/>
            </a:br>
            <a:r>
              <a:rPr lang="en-US" altLang="zh-CN" sz="3200" dirty="0" smtClean="0"/>
              <a:t/>
            </a:r>
            <a:br>
              <a:rPr lang="en-US" altLang="zh-CN" sz="3200" dirty="0" smtClean="0"/>
            </a:br>
            <a:r>
              <a:rPr lang="en-US" altLang="zh-CN" sz="6000" dirty="0" smtClean="0"/>
              <a:t/>
            </a:r>
            <a:br>
              <a:rPr lang="en-US" altLang="zh-CN" sz="6000" dirty="0" smtClean="0"/>
            </a:br>
            <a:r>
              <a:rPr lang="en-US" altLang="zh-CN" sz="6000" dirty="0" smtClean="0"/>
              <a:t>3</a:t>
            </a:r>
            <a:r>
              <a:rPr lang="zh-CN" altLang="en-US" sz="6000" dirty="0" smtClean="0"/>
              <a:t>月</a:t>
            </a:r>
            <a:r>
              <a:rPr lang="en-US" altLang="zh-CN" sz="6000" dirty="0" smtClean="0"/>
              <a:t>VNPY</a:t>
            </a:r>
            <a:r>
              <a:rPr lang="zh-CN" altLang="en-US" sz="6000" dirty="0" smtClean="0"/>
              <a:t>实战课程</a:t>
            </a:r>
            <a:r>
              <a:rPr lang="en-US" altLang="zh-CN" sz="6000" dirty="0" smtClean="0"/>
              <a:t/>
            </a:r>
            <a:br>
              <a:rPr lang="en-US" altLang="zh-CN" sz="6000" dirty="0" smtClean="0"/>
            </a:br>
            <a:r>
              <a:rPr lang="en-US" altLang="zh-CN" sz="6000" dirty="0" smtClean="0"/>
              <a:t/>
            </a:r>
            <a:br>
              <a:rPr lang="en-US" altLang="zh-CN" sz="6000" dirty="0" smtClean="0"/>
            </a:br>
            <a:r>
              <a:rPr lang="zh-CN" altLang="en-US" sz="4000" dirty="0" smtClean="0"/>
              <a:t>第二</a:t>
            </a:r>
            <a:r>
              <a:rPr lang="zh-CN" altLang="en-US" sz="4000" dirty="0" smtClean="0"/>
              <a:t>节</a:t>
            </a:r>
            <a:r>
              <a:rPr lang="en-US" altLang="zh-CN" sz="4000" dirty="0" smtClean="0"/>
              <a:t>:</a:t>
            </a:r>
            <a:r>
              <a:rPr lang="zh-CN" altLang="en-US" sz="4000" dirty="0" smtClean="0"/>
              <a:t>数据统计分析</a:t>
            </a:r>
            <a:endParaRPr lang="en-US" sz="4000" dirty="0"/>
          </a:p>
        </p:txBody>
      </p:sp>
      <p:sp>
        <p:nvSpPr>
          <p:cNvPr id="3" name="Subtitle 2"/>
          <p:cNvSpPr>
            <a:spLocks noGrp="1"/>
          </p:cNvSpPr>
          <p:nvPr>
            <p:ph type="subTitle" idx="1"/>
          </p:nvPr>
        </p:nvSpPr>
        <p:spPr>
          <a:xfrm>
            <a:off x="694006" y="4518888"/>
            <a:ext cx="6858000" cy="1097280"/>
          </a:xfrm>
        </p:spPr>
        <p:txBody>
          <a:bodyPr>
            <a:normAutofit fontScale="55000" lnSpcReduction="20000"/>
          </a:bodyPr>
          <a:lstStyle/>
          <a:p>
            <a:r>
              <a:rPr lang="zh-CN" altLang="en-US" dirty="0" smtClean="0"/>
              <a:t>基于开源框架</a:t>
            </a:r>
            <a:r>
              <a:rPr lang="en-US" altLang="zh-CN" dirty="0" smtClean="0"/>
              <a:t>vn.py</a:t>
            </a:r>
          </a:p>
          <a:p>
            <a:endParaRPr lang="en-US" dirty="0"/>
          </a:p>
          <a:p>
            <a:endParaRPr lang="en-US" dirty="0" smtClean="0"/>
          </a:p>
          <a:p>
            <a:r>
              <a:rPr lang="en-US" altLang="zh-CN" dirty="0" smtClean="0"/>
              <a:t>Day 2/6</a:t>
            </a:r>
          </a:p>
          <a:p>
            <a:endParaRPr lang="en-US" altLang="zh-CN" dirty="0" smtClean="0"/>
          </a:p>
          <a:p>
            <a:r>
              <a:rPr lang="zh-CN" altLang="en-US" dirty="0" smtClean="0"/>
              <a:t>何文峰</a:t>
            </a:r>
            <a:r>
              <a:rPr lang="en-US" altLang="zh-CN" dirty="0" smtClean="0"/>
              <a:t> Sam</a:t>
            </a:r>
            <a:endParaRPr lang="en-US" dirty="0"/>
          </a:p>
        </p:txBody>
      </p:sp>
      <p:pic>
        <p:nvPicPr>
          <p:cNvPr id="1026" name="Picture 2"/>
          <p:cNvPicPr>
            <a:picLocks noChangeAspect="1" noChangeArrowheads="1"/>
          </p:cNvPicPr>
          <p:nvPr/>
        </p:nvPicPr>
        <p:blipFill>
          <a:blip r:embed="rId3" cstate="print"/>
          <a:srcRect/>
          <a:stretch>
            <a:fillRect/>
          </a:stretch>
        </p:blipFill>
        <p:spPr bwMode="auto">
          <a:xfrm>
            <a:off x="7902672" y="2593437"/>
            <a:ext cx="4095750" cy="4095750"/>
          </a:xfrm>
          <a:prstGeom prst="rect">
            <a:avLst/>
          </a:prstGeom>
          <a:noFill/>
          <a:ln w="9525">
            <a:noFill/>
            <a:miter lim="800000"/>
            <a:headEnd/>
            <a:tailEnd/>
          </a:ln>
        </p:spPr>
      </p:pic>
    </p:spTree>
    <p:extLst>
      <p:ext uri="{BB962C8B-B14F-4D97-AF65-F5344CB8AC3E}">
        <p14:creationId xmlns:p14="http://schemas.microsoft.com/office/powerpoint/2010/main" xmlns="" val="241325191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显示数据</a:t>
            </a:r>
            <a:endParaRPr lang="zh-CN" altLang="en-US" dirty="0"/>
          </a:p>
        </p:txBody>
      </p:sp>
      <p:sp>
        <p:nvSpPr>
          <p:cNvPr id="3" name="内容占位符 2"/>
          <p:cNvSpPr>
            <a:spLocks noGrp="1"/>
          </p:cNvSpPr>
          <p:nvPr>
            <p:ph idx="1"/>
          </p:nvPr>
        </p:nvSpPr>
        <p:spPr/>
        <p:txBody>
          <a:bodyPr/>
          <a:lstStyle/>
          <a:p>
            <a:pPr>
              <a:buNone/>
            </a:pPr>
            <a:r>
              <a:rPr lang="en-US" altLang="zh-CN" dirty="0" smtClean="0"/>
              <a:t>	</a:t>
            </a:r>
            <a:r>
              <a:rPr lang="zh-CN" altLang="en-US" sz="2400" dirty="0" smtClean="0"/>
              <a:t>完成了对数据的获取之后，我们想查看我们得到的数据。 </a:t>
            </a:r>
            <a:endParaRPr lang="en-US" altLang="zh-CN" sz="2400" dirty="0" smtClean="0"/>
          </a:p>
          <a:p>
            <a:pPr lvl="1">
              <a:buNone/>
            </a:pPr>
            <a:endParaRPr lang="en-US" altLang="zh-CN" sz="2400" dirty="0" smtClean="0"/>
          </a:p>
          <a:p>
            <a:pPr lvl="1">
              <a:buNone/>
            </a:pPr>
            <a:r>
              <a:rPr lang="zh-CN" altLang="en-US" sz="2400" dirty="0" smtClean="0"/>
              <a:t>首先我们要确保我们已经导入了画图的包  </a:t>
            </a:r>
            <a:r>
              <a:rPr lang="en-US" altLang="zh-CN" sz="2400" b="1" dirty="0" err="1" smtClean="0">
                <a:solidFill>
                  <a:srgbClr val="FF0000"/>
                </a:solidFill>
              </a:rPr>
              <a:t>matplotlib</a:t>
            </a:r>
            <a:r>
              <a:rPr lang="en-US" altLang="zh-CN" sz="2400" dirty="0" smtClean="0"/>
              <a:t>.</a:t>
            </a:r>
          </a:p>
          <a:p>
            <a:pPr lvl="1">
              <a:buNone/>
            </a:pPr>
            <a:endParaRPr lang="en-US" altLang="zh-CN" sz="2400" dirty="0" smtClean="0"/>
          </a:p>
          <a:p>
            <a:pPr lvl="1">
              <a:buNone/>
            </a:pPr>
            <a:endParaRPr lang="en-US" altLang="zh-CN" sz="2400" dirty="0" smtClean="0"/>
          </a:p>
          <a:p>
            <a:pPr lvl="1">
              <a:buNone/>
            </a:pPr>
            <a:endParaRPr lang="en-US" altLang="zh-CN" sz="2400" dirty="0" smtClean="0"/>
          </a:p>
          <a:p>
            <a:pPr lvl="1">
              <a:buNone/>
            </a:pPr>
            <a:r>
              <a:rPr lang="zh-CN" altLang="en-US" sz="2400" dirty="0" smtClean="0"/>
              <a:t>然后我们直接调用</a:t>
            </a:r>
            <a:r>
              <a:rPr lang="en-US" altLang="zh-CN" sz="2400" dirty="0" smtClean="0"/>
              <a:t>hs300</a:t>
            </a:r>
            <a:r>
              <a:rPr lang="zh-CN" altLang="en-US" sz="2400" dirty="0" smtClean="0"/>
              <a:t>实例的</a:t>
            </a:r>
            <a:r>
              <a:rPr lang="en-US" altLang="zh-CN" sz="2400" b="1" dirty="0" smtClean="0">
                <a:solidFill>
                  <a:srgbClr val="FF0000"/>
                </a:solidFill>
              </a:rPr>
              <a:t>plot</a:t>
            </a:r>
            <a:r>
              <a:rPr lang="zh-CN" altLang="en-US" sz="2400" b="1" dirty="0" smtClean="0">
                <a:solidFill>
                  <a:srgbClr val="FF0000"/>
                </a:solidFill>
              </a:rPr>
              <a:t>（）</a:t>
            </a:r>
            <a:r>
              <a:rPr lang="zh-CN" altLang="en-US" sz="2400" dirty="0" smtClean="0"/>
              <a:t>方法，就可以对我们的数据进行</a:t>
            </a:r>
            <a:r>
              <a:rPr lang="zh-CN" altLang="en-US" sz="2400" b="1" dirty="0" smtClean="0"/>
              <a:t>画图显示。</a:t>
            </a:r>
            <a:endParaRPr lang="en-US" altLang="zh-CN" sz="2400" b="1" dirty="0" smtClean="0"/>
          </a:p>
          <a:p>
            <a:pPr lvl="1">
              <a:buNone/>
            </a:pPr>
            <a:endParaRPr lang="en-US" altLang="zh-CN" sz="2400" b="1" dirty="0" smtClean="0"/>
          </a:p>
          <a:p>
            <a:pPr lvl="1">
              <a:buNone/>
            </a:pPr>
            <a:r>
              <a:rPr lang="zh-CN" altLang="en-US" sz="2400" dirty="0" smtClean="0"/>
              <a:t>如下展示：</a:t>
            </a:r>
            <a:endParaRPr lang="zh-CN" altLang="en-US" sz="2400" dirty="0"/>
          </a:p>
        </p:txBody>
      </p:sp>
      <p:pic>
        <p:nvPicPr>
          <p:cNvPr id="6" name="图片 5" descr="filehelper_1459849488049_67.png"/>
          <p:cNvPicPr>
            <a:picLocks noChangeAspect="1"/>
          </p:cNvPicPr>
          <p:nvPr/>
        </p:nvPicPr>
        <p:blipFill>
          <a:blip r:embed="rId2" cstate="print"/>
          <a:stretch>
            <a:fillRect/>
          </a:stretch>
        </p:blipFill>
        <p:spPr>
          <a:xfrm>
            <a:off x="1142965" y="3429000"/>
            <a:ext cx="10191821" cy="428628"/>
          </a:xfrm>
          <a:prstGeom prst="rect">
            <a:avLst/>
          </a:prstGeom>
        </p:spPr>
      </p:pic>
    </p:spTree>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基本交互式讲解</a:t>
            </a:r>
            <a:r>
              <a:rPr lang="en-US" altLang="zh-CN" dirty="0" smtClean="0"/>
              <a:t>—</a:t>
            </a:r>
            <a:r>
              <a:rPr lang="zh-CN" altLang="en-US" dirty="0" smtClean="0"/>
              <a:t>数据展示</a:t>
            </a:r>
            <a:endParaRPr lang="zh-CN" altLang="en-US" dirty="0"/>
          </a:p>
        </p:txBody>
      </p:sp>
      <p:pic>
        <p:nvPicPr>
          <p:cNvPr id="7" name="Picture 2"/>
          <p:cNvPicPr>
            <a:picLocks noGrp="1" noChangeAspect="1" noChangeArrowheads="1"/>
          </p:cNvPicPr>
          <p:nvPr>
            <p:ph idx="1"/>
          </p:nvPr>
        </p:nvPicPr>
        <p:blipFill>
          <a:blip r:embed="rId2" cstate="print"/>
          <a:srcRect/>
          <a:stretch>
            <a:fillRect/>
          </a:stretch>
        </p:blipFill>
        <p:spPr bwMode="auto">
          <a:xfrm>
            <a:off x="1142965" y="1500175"/>
            <a:ext cx="9810819" cy="4525963"/>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6712" y="285728"/>
            <a:ext cx="10972800" cy="571504"/>
          </a:xfrm>
        </p:spPr>
        <p:txBody>
          <a:bodyPr>
            <a:normAutofit/>
          </a:bodyPr>
          <a:lstStyle/>
          <a:p>
            <a:r>
              <a:rPr lang="zh-CN" altLang="en-US" sz="2400" b="1" dirty="0" smtClean="0">
                <a:solidFill>
                  <a:srgbClr val="FF0000"/>
                </a:solidFill>
              </a:rPr>
              <a:t>均线组合显示</a:t>
            </a:r>
            <a:endParaRPr lang="zh-CN" altLang="en-US" sz="2400" b="1" dirty="0">
              <a:solidFill>
                <a:srgbClr val="FF0000"/>
              </a:solidFill>
            </a:endParaRPr>
          </a:p>
        </p:txBody>
      </p:sp>
      <p:sp>
        <p:nvSpPr>
          <p:cNvPr id="5" name="内容占位符 4"/>
          <p:cNvSpPr>
            <a:spLocks noGrp="1"/>
          </p:cNvSpPr>
          <p:nvPr>
            <p:ph idx="1"/>
          </p:nvPr>
        </p:nvSpPr>
        <p:spPr/>
        <p:txBody>
          <a:bodyPr/>
          <a:lstStyle/>
          <a:p>
            <a:pPr>
              <a:buNone/>
            </a:pPr>
            <a:endParaRPr lang="zh-CN" altLang="en-US" dirty="0"/>
          </a:p>
        </p:txBody>
      </p:sp>
      <p:pic>
        <p:nvPicPr>
          <p:cNvPr id="2051" name="Picture 3"/>
          <p:cNvPicPr>
            <a:picLocks noChangeAspect="1" noChangeArrowheads="1"/>
          </p:cNvPicPr>
          <p:nvPr/>
        </p:nvPicPr>
        <p:blipFill>
          <a:blip r:embed="rId2" cstate="print"/>
          <a:srcRect/>
          <a:stretch>
            <a:fillRect/>
          </a:stretch>
        </p:blipFill>
        <p:spPr bwMode="auto">
          <a:xfrm>
            <a:off x="476211" y="1000109"/>
            <a:ext cx="11239579" cy="5526589"/>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939784"/>
          </a:xfrm>
        </p:spPr>
        <p:txBody>
          <a:bodyPr/>
          <a:lstStyle/>
          <a:p>
            <a:r>
              <a:rPr lang="zh-CN" altLang="en-US" dirty="0" smtClean="0"/>
              <a:t>用</a:t>
            </a:r>
            <a:r>
              <a:rPr lang="en-US" altLang="zh-CN" dirty="0" smtClean="0"/>
              <a:t>python</a:t>
            </a:r>
            <a:r>
              <a:rPr lang="zh-CN" altLang="en-US" dirty="0" smtClean="0"/>
              <a:t>实现一个简单策略</a:t>
            </a:r>
            <a:endParaRPr lang="zh-CN" altLang="en-US" dirty="0"/>
          </a:p>
        </p:txBody>
      </p:sp>
      <p:sp>
        <p:nvSpPr>
          <p:cNvPr id="3" name="内容占位符 2"/>
          <p:cNvSpPr>
            <a:spLocks noGrp="1"/>
          </p:cNvSpPr>
          <p:nvPr>
            <p:ph idx="1"/>
          </p:nvPr>
        </p:nvSpPr>
        <p:spPr>
          <a:xfrm>
            <a:off x="666712" y="1500174"/>
            <a:ext cx="10972800" cy="4757758"/>
          </a:xfrm>
        </p:spPr>
        <p:txBody>
          <a:bodyPr>
            <a:normAutofit lnSpcReduction="10000"/>
          </a:bodyPr>
          <a:lstStyle/>
          <a:p>
            <a:r>
              <a:rPr lang="zh-CN" altLang="en-US" dirty="0" smtClean="0"/>
              <a:t>策略逻辑：</a:t>
            </a:r>
            <a:endParaRPr lang="en-US" altLang="zh-CN" dirty="0" smtClean="0"/>
          </a:p>
          <a:p>
            <a:pPr>
              <a:buNone/>
            </a:pPr>
            <a:endParaRPr lang="en-US" altLang="zh-CN" dirty="0" smtClean="0"/>
          </a:p>
          <a:p>
            <a:pPr>
              <a:buNone/>
            </a:pPr>
            <a:r>
              <a:rPr lang="en-US" altLang="zh-CN" dirty="0" smtClean="0"/>
              <a:t>	</a:t>
            </a:r>
            <a:r>
              <a:rPr lang="zh-CN" altLang="en-US" sz="2400" dirty="0" smtClean="0"/>
              <a:t>空仓：</a:t>
            </a:r>
            <a:r>
              <a:rPr lang="en-US" altLang="zh-CN" sz="2400" dirty="0" smtClean="0"/>
              <a:t>10</a:t>
            </a:r>
            <a:r>
              <a:rPr lang="zh-CN" altLang="en-US" sz="2400" dirty="0" smtClean="0"/>
              <a:t>天均线在</a:t>
            </a:r>
            <a:r>
              <a:rPr lang="en-US" altLang="zh-CN" sz="2400" dirty="0" smtClean="0"/>
              <a:t>40</a:t>
            </a:r>
            <a:r>
              <a:rPr lang="zh-CN" altLang="en-US" sz="2400" dirty="0" smtClean="0"/>
              <a:t>天均线的上下</a:t>
            </a:r>
            <a:r>
              <a:rPr lang="en-US" altLang="zh-CN" sz="2400" dirty="0" smtClean="0"/>
              <a:t>3</a:t>
            </a:r>
            <a:r>
              <a:rPr lang="zh-CN" altLang="en-US" sz="2400" dirty="0" smtClean="0"/>
              <a:t>点范围</a:t>
            </a:r>
            <a:r>
              <a:rPr lang="zh-CN" altLang="en-US" sz="2400" dirty="0" smtClean="0">
                <a:solidFill>
                  <a:srgbClr val="FF0000"/>
                </a:solidFill>
              </a:rPr>
              <a:t>内</a:t>
            </a:r>
            <a:r>
              <a:rPr lang="zh-CN" altLang="en-US" sz="2400" dirty="0" smtClean="0"/>
              <a:t>。</a:t>
            </a:r>
            <a:endParaRPr lang="en-US" altLang="zh-CN" sz="2400" dirty="0" smtClean="0"/>
          </a:p>
          <a:p>
            <a:pPr>
              <a:buNone/>
            </a:pPr>
            <a:endParaRPr lang="en-US" altLang="zh-CN" sz="2400" dirty="0" smtClean="0"/>
          </a:p>
          <a:p>
            <a:pPr>
              <a:buNone/>
            </a:pPr>
            <a:r>
              <a:rPr lang="en-US" altLang="zh-CN" dirty="0" smtClean="0"/>
              <a:t>	</a:t>
            </a:r>
            <a:r>
              <a:rPr lang="zh-CN" altLang="en-US" sz="2400" dirty="0" smtClean="0"/>
              <a:t>多头：</a:t>
            </a:r>
            <a:r>
              <a:rPr lang="en-US" altLang="zh-CN" sz="2400" dirty="0" smtClean="0"/>
              <a:t>10</a:t>
            </a:r>
            <a:r>
              <a:rPr lang="zh-CN" altLang="en-US" sz="2400" dirty="0" smtClean="0"/>
              <a:t>天均线 </a:t>
            </a:r>
            <a:r>
              <a:rPr lang="zh-CN" altLang="en-US" sz="2400" dirty="0" smtClean="0">
                <a:solidFill>
                  <a:srgbClr val="FF0000"/>
                </a:solidFill>
              </a:rPr>
              <a:t>高于</a:t>
            </a:r>
            <a:r>
              <a:rPr lang="en-US" altLang="zh-CN" sz="2400" dirty="0" smtClean="0"/>
              <a:t>40</a:t>
            </a:r>
            <a:r>
              <a:rPr lang="zh-CN" altLang="en-US" sz="2400" dirty="0" smtClean="0"/>
              <a:t>天均线势</a:t>
            </a:r>
            <a:r>
              <a:rPr lang="en-US" altLang="zh-CN" sz="2400" dirty="0" smtClean="0"/>
              <a:t>3</a:t>
            </a:r>
            <a:r>
              <a:rPr lang="zh-CN" altLang="en-US" sz="2400" dirty="0" smtClean="0"/>
              <a:t>点。</a:t>
            </a:r>
            <a:endParaRPr lang="en-US" altLang="zh-CN" sz="2400" dirty="0" smtClean="0"/>
          </a:p>
          <a:p>
            <a:pPr>
              <a:buNone/>
            </a:pPr>
            <a:endParaRPr lang="en-US" altLang="zh-CN" sz="2400" dirty="0" smtClean="0"/>
          </a:p>
          <a:p>
            <a:pPr>
              <a:buNone/>
            </a:pPr>
            <a:r>
              <a:rPr lang="en-US" altLang="zh-CN" sz="2400" dirty="0" smtClean="0"/>
              <a:t>	</a:t>
            </a:r>
            <a:r>
              <a:rPr lang="zh-CN" altLang="en-US" sz="2400" dirty="0" smtClean="0"/>
              <a:t>空头：</a:t>
            </a:r>
            <a:r>
              <a:rPr lang="en-US" altLang="zh-CN" sz="2400" dirty="0" smtClean="0"/>
              <a:t>10</a:t>
            </a:r>
            <a:r>
              <a:rPr lang="zh-CN" altLang="en-US" sz="2400" dirty="0" smtClean="0"/>
              <a:t>天均线</a:t>
            </a:r>
            <a:r>
              <a:rPr lang="zh-CN" altLang="en-US" sz="2400" dirty="0" smtClean="0">
                <a:solidFill>
                  <a:srgbClr val="FF0000"/>
                </a:solidFill>
              </a:rPr>
              <a:t>低于</a:t>
            </a:r>
            <a:r>
              <a:rPr lang="en-US" altLang="zh-CN" sz="2400" dirty="0" smtClean="0"/>
              <a:t>40</a:t>
            </a:r>
            <a:r>
              <a:rPr lang="zh-CN" altLang="en-US" sz="2400" dirty="0" smtClean="0"/>
              <a:t>天均线</a:t>
            </a:r>
            <a:r>
              <a:rPr lang="en-US" altLang="zh-CN" sz="2400" dirty="0" smtClean="0"/>
              <a:t>3</a:t>
            </a:r>
            <a:r>
              <a:rPr lang="zh-CN" altLang="en-US" sz="2400" dirty="0" smtClean="0"/>
              <a:t>点。</a:t>
            </a:r>
            <a:endParaRPr lang="en-US" altLang="zh-CN" sz="2400" dirty="0" smtClean="0"/>
          </a:p>
          <a:p>
            <a:pPr>
              <a:buNone/>
            </a:pPr>
            <a:endParaRPr lang="en-US" altLang="zh-CN" sz="2400" dirty="0" smtClean="0"/>
          </a:p>
          <a:p>
            <a:pPr>
              <a:buNone/>
            </a:pPr>
            <a:r>
              <a:rPr lang="zh-CN" altLang="en-US" sz="2400" dirty="0" smtClean="0"/>
              <a:t>（此次略非多即空）</a:t>
            </a:r>
            <a:endParaRPr lang="zh-CN" altLang="en-US" sz="2400" dirty="0"/>
          </a:p>
        </p:txBody>
      </p:sp>
    </p:spTree>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用</a:t>
            </a:r>
            <a:r>
              <a:rPr lang="en-US" altLang="zh-CN" dirty="0" smtClean="0"/>
              <a:t>python</a:t>
            </a:r>
            <a:r>
              <a:rPr lang="zh-CN" altLang="en-US" dirty="0" smtClean="0"/>
              <a:t>实现一个简单策略</a:t>
            </a:r>
            <a:endParaRPr lang="zh-CN" altLang="en-US" dirty="0"/>
          </a:p>
        </p:txBody>
      </p:sp>
      <p:pic>
        <p:nvPicPr>
          <p:cNvPr id="4098" name="Picture 2"/>
          <p:cNvPicPr>
            <a:picLocks noGrp="1" noChangeAspect="1" noChangeArrowheads="1"/>
          </p:cNvPicPr>
          <p:nvPr>
            <p:ph idx="1"/>
          </p:nvPr>
        </p:nvPicPr>
        <p:blipFill>
          <a:blip r:embed="rId2" cstate="print"/>
          <a:srcRect/>
          <a:stretch>
            <a:fillRect/>
          </a:stretch>
        </p:blipFill>
        <p:spPr bwMode="auto">
          <a:xfrm>
            <a:off x="571461" y="1285860"/>
            <a:ext cx="10858576" cy="5226864"/>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用</a:t>
            </a:r>
            <a:r>
              <a:rPr lang="en-US" altLang="zh-CN" dirty="0" smtClean="0"/>
              <a:t>python</a:t>
            </a:r>
            <a:r>
              <a:rPr lang="zh-CN" altLang="en-US" dirty="0" smtClean="0"/>
              <a:t>实现信号提取</a:t>
            </a:r>
            <a:endParaRPr lang="zh-CN" altLang="en-US" dirty="0"/>
          </a:p>
        </p:txBody>
      </p:sp>
      <p:sp>
        <p:nvSpPr>
          <p:cNvPr id="3" name="内容占位符 2"/>
          <p:cNvSpPr>
            <a:spLocks noGrp="1"/>
          </p:cNvSpPr>
          <p:nvPr>
            <p:ph idx="1"/>
          </p:nvPr>
        </p:nvSpPr>
        <p:spPr/>
        <p:txBody>
          <a:bodyPr>
            <a:normAutofit/>
          </a:bodyPr>
          <a:lstStyle/>
          <a:p>
            <a:r>
              <a:rPr lang="zh-CN" altLang="en-US" dirty="0" smtClean="0"/>
              <a:t>完成均线的描述以后，我们需要对策略的的多空信号进行提取。 </a:t>
            </a:r>
            <a:endParaRPr lang="en-US" altLang="zh-CN" dirty="0" smtClean="0"/>
          </a:p>
          <a:p>
            <a:endParaRPr lang="en-US" altLang="zh-CN" dirty="0" smtClean="0"/>
          </a:p>
          <a:p>
            <a:r>
              <a:rPr lang="zh-CN" altLang="en-US" dirty="0" smtClean="0"/>
              <a:t>具体做法是通过数据统计库</a:t>
            </a:r>
            <a:r>
              <a:rPr lang="en-US" altLang="zh-CN" dirty="0" err="1" smtClean="0"/>
              <a:t>numpy</a:t>
            </a:r>
            <a:r>
              <a:rPr lang="zh-CN" altLang="en-US" dirty="0" smtClean="0"/>
              <a:t>的</a:t>
            </a:r>
            <a:r>
              <a:rPr lang="en-US" altLang="zh-CN" dirty="0" smtClean="0"/>
              <a:t>where</a:t>
            </a:r>
            <a:r>
              <a:rPr lang="zh-CN" altLang="en-US" dirty="0" smtClean="0"/>
              <a:t>函数对逻辑进行判定。在</a:t>
            </a:r>
            <a:r>
              <a:rPr lang="en-US" altLang="zh-CN" dirty="0" smtClean="0"/>
              <a:t>hs300</a:t>
            </a:r>
            <a:r>
              <a:rPr lang="zh-CN" altLang="en-US" dirty="0" smtClean="0"/>
              <a:t>实例中增加</a:t>
            </a:r>
            <a:r>
              <a:rPr lang="en-US" altLang="zh-CN" dirty="0" smtClean="0"/>
              <a:t>【signal】</a:t>
            </a:r>
            <a:r>
              <a:rPr lang="zh-CN" altLang="en-US" dirty="0" smtClean="0"/>
              <a:t>列，从而产生交易信号。</a:t>
            </a:r>
            <a:endParaRPr lang="en-US" altLang="zh-CN" dirty="0" smtClean="0"/>
          </a:p>
          <a:p>
            <a:endParaRPr lang="en-US" altLang="zh-CN" dirty="0" smtClean="0"/>
          </a:p>
          <a:p>
            <a:endParaRPr lang="en-US" altLang="zh-CN" dirty="0" smtClean="0"/>
          </a:p>
          <a:p>
            <a:pPr>
              <a:buNone/>
            </a:pPr>
            <a:r>
              <a:rPr lang="zh-CN" altLang="en-US" dirty="0" smtClean="0"/>
              <a:t>代码如下： </a:t>
            </a:r>
            <a:endParaRPr lang="zh-CN" altLang="en-US" dirty="0"/>
          </a:p>
        </p:txBody>
      </p:sp>
    </p:spTree>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用</a:t>
            </a:r>
            <a:r>
              <a:rPr lang="en-US" altLang="zh-CN" dirty="0" smtClean="0"/>
              <a:t>python</a:t>
            </a:r>
            <a:r>
              <a:rPr lang="zh-CN" altLang="en-US" dirty="0" smtClean="0"/>
              <a:t>实现信号提取</a:t>
            </a:r>
            <a:endParaRPr lang="zh-CN" altLang="en-US" dirty="0"/>
          </a:p>
        </p:txBody>
      </p:sp>
      <p:pic>
        <p:nvPicPr>
          <p:cNvPr id="5122" name="Picture 2"/>
          <p:cNvPicPr>
            <a:picLocks noGrp="1" noChangeAspect="1" noChangeArrowheads="1"/>
          </p:cNvPicPr>
          <p:nvPr>
            <p:ph idx="1"/>
          </p:nvPr>
        </p:nvPicPr>
        <p:blipFill>
          <a:blip r:embed="rId2" cstate="print"/>
          <a:srcRect/>
          <a:stretch>
            <a:fillRect/>
          </a:stretch>
        </p:blipFill>
        <p:spPr bwMode="auto">
          <a:xfrm>
            <a:off x="761963" y="1357298"/>
            <a:ext cx="10572824" cy="5005966"/>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用</a:t>
            </a:r>
            <a:r>
              <a:rPr lang="en-US" altLang="zh-CN" dirty="0" smtClean="0"/>
              <a:t>python</a:t>
            </a:r>
            <a:r>
              <a:rPr lang="zh-CN" altLang="en-US" dirty="0" smtClean="0"/>
              <a:t>实现资金曲线</a:t>
            </a:r>
            <a:endParaRPr lang="zh-CN" altLang="en-US" dirty="0"/>
          </a:p>
        </p:txBody>
      </p:sp>
      <p:sp>
        <p:nvSpPr>
          <p:cNvPr id="3" name="内容占位符 2"/>
          <p:cNvSpPr>
            <a:spLocks noGrp="1"/>
          </p:cNvSpPr>
          <p:nvPr>
            <p:ph idx="1"/>
          </p:nvPr>
        </p:nvSpPr>
        <p:spPr/>
        <p:txBody>
          <a:bodyPr>
            <a:normAutofit/>
          </a:bodyPr>
          <a:lstStyle/>
          <a:p>
            <a:pPr>
              <a:buNone/>
            </a:pPr>
            <a:r>
              <a:rPr lang="en-US" altLang="zh-CN" dirty="0" smtClean="0"/>
              <a:t>	</a:t>
            </a:r>
            <a:r>
              <a:rPr lang="zh-CN" altLang="en-US" dirty="0" smtClean="0"/>
              <a:t>好了，所有数据跟信号已经准备完毕，策略严格上说已经完成了。 但是我们需要做一个简单的回测模块来看看我们的交易策略的运行情况。 </a:t>
            </a:r>
            <a:endParaRPr lang="en-US" altLang="zh-CN" dirty="0" smtClean="0"/>
          </a:p>
          <a:p>
            <a:pPr>
              <a:buNone/>
            </a:pPr>
            <a:endParaRPr lang="en-US" altLang="zh-CN" dirty="0" smtClean="0"/>
          </a:p>
          <a:p>
            <a:pPr>
              <a:buNone/>
            </a:pPr>
            <a:r>
              <a:rPr lang="en-US" altLang="zh-CN" dirty="0" smtClean="0"/>
              <a:t>	</a:t>
            </a:r>
            <a:r>
              <a:rPr lang="zh-CN" altLang="en-US" dirty="0" smtClean="0"/>
              <a:t>具体的思路是通过取对数的方式</a:t>
            </a:r>
            <a:r>
              <a:rPr lang="zh-CN" altLang="en-US" dirty="0" smtClean="0">
                <a:solidFill>
                  <a:srgbClr val="FF0000"/>
                </a:solidFill>
              </a:rPr>
              <a:t>归一化，</a:t>
            </a:r>
            <a:r>
              <a:rPr lang="zh-CN" altLang="en-US" dirty="0" smtClean="0"/>
              <a:t>将价格走势和资金曲线同步显示在一张图标当中，代码如下：</a:t>
            </a:r>
            <a:endParaRPr lang="en-US" altLang="zh-CN" dirty="0" smtClean="0"/>
          </a:p>
        </p:txBody>
      </p:sp>
    </p:spTree>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725470"/>
          </a:xfrm>
        </p:spPr>
        <p:txBody>
          <a:bodyPr>
            <a:normAutofit/>
          </a:bodyPr>
          <a:lstStyle/>
          <a:p>
            <a:r>
              <a:rPr lang="zh-CN" altLang="en-US" dirty="0" smtClean="0"/>
              <a:t>用</a:t>
            </a:r>
            <a:r>
              <a:rPr lang="en-US" altLang="zh-CN" dirty="0" smtClean="0"/>
              <a:t>python</a:t>
            </a:r>
            <a:r>
              <a:rPr lang="zh-CN" altLang="en-US" dirty="0" smtClean="0"/>
              <a:t>实现资金曲线</a:t>
            </a:r>
            <a:endParaRPr lang="zh-CN" altLang="en-US" dirty="0"/>
          </a:p>
        </p:txBody>
      </p:sp>
      <p:pic>
        <p:nvPicPr>
          <p:cNvPr id="6147" name="Picture 3"/>
          <p:cNvPicPr>
            <a:picLocks noGrp="1" noChangeAspect="1" noChangeArrowheads="1"/>
          </p:cNvPicPr>
          <p:nvPr>
            <p:ph idx="1"/>
          </p:nvPr>
        </p:nvPicPr>
        <p:blipFill>
          <a:blip r:embed="rId2" cstate="print"/>
          <a:srcRect/>
          <a:stretch>
            <a:fillRect/>
          </a:stretch>
        </p:blipFill>
        <p:spPr bwMode="auto">
          <a:xfrm>
            <a:off x="380960" y="1000108"/>
            <a:ext cx="11525288" cy="6286544"/>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一切的背后</a:t>
            </a:r>
            <a:r>
              <a:rPr lang="en-US" altLang="zh-CN" dirty="0" smtClean="0"/>
              <a:t>…..</a:t>
            </a:r>
            <a:endParaRPr lang="zh-CN" altLang="en-US" dirty="0"/>
          </a:p>
        </p:txBody>
      </p:sp>
      <p:pic>
        <p:nvPicPr>
          <p:cNvPr id="7170" name="Picture 2"/>
          <p:cNvPicPr>
            <a:picLocks noGrp="1" noChangeAspect="1" noChangeArrowheads="1"/>
          </p:cNvPicPr>
          <p:nvPr>
            <p:ph idx="1"/>
          </p:nvPr>
        </p:nvPicPr>
        <p:blipFill>
          <a:blip r:embed="rId2" cstate="print"/>
          <a:srcRect/>
          <a:stretch>
            <a:fillRect/>
          </a:stretch>
        </p:blipFill>
        <p:spPr bwMode="auto">
          <a:xfrm>
            <a:off x="1047715" y="1500174"/>
            <a:ext cx="9334565" cy="4760098"/>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err="1" smtClean="0"/>
              <a:t>NumPy</a:t>
            </a:r>
            <a:r>
              <a:rPr lang="zh-CN" altLang="en-US" dirty="0" smtClean="0"/>
              <a:t>系统是</a:t>
            </a:r>
            <a:r>
              <a:rPr lang="en-US" altLang="zh-CN" dirty="0" smtClean="0"/>
              <a:t>Python</a:t>
            </a:r>
            <a:r>
              <a:rPr lang="zh-CN" altLang="en-US" dirty="0" smtClean="0"/>
              <a:t>的一种开源的数值计算扩展。这种工具可用来存储和处理大型矩阵，比</a:t>
            </a:r>
            <a:r>
              <a:rPr lang="en-US" altLang="zh-CN" dirty="0" smtClean="0"/>
              <a:t>Python</a:t>
            </a:r>
            <a:r>
              <a:rPr lang="zh-CN" altLang="en-US" dirty="0" smtClean="0"/>
              <a:t>自身的嵌套列表（</a:t>
            </a:r>
            <a:r>
              <a:rPr lang="en-US" altLang="zh-CN" dirty="0" smtClean="0"/>
              <a:t>nested list structure)</a:t>
            </a:r>
            <a:r>
              <a:rPr lang="zh-CN" altLang="en-US" dirty="0" smtClean="0"/>
              <a:t>结构要高效的多（该结构也可以用来表示矩阵（</a:t>
            </a:r>
            <a:r>
              <a:rPr lang="en-US" altLang="zh-CN" dirty="0" smtClean="0"/>
              <a:t>matrix</a:t>
            </a:r>
            <a:r>
              <a:rPr lang="zh-CN" altLang="en-US" dirty="0" smtClean="0"/>
              <a:t>））。据说</a:t>
            </a:r>
            <a:r>
              <a:rPr lang="en-US" altLang="zh-CN" dirty="0" err="1" smtClean="0"/>
              <a:t>NumPy</a:t>
            </a:r>
            <a:r>
              <a:rPr lang="zh-CN" altLang="en-US" dirty="0" smtClean="0"/>
              <a:t>将</a:t>
            </a:r>
            <a:r>
              <a:rPr lang="en-US" altLang="zh-CN" dirty="0" smtClean="0"/>
              <a:t>Python</a:t>
            </a:r>
            <a:r>
              <a:rPr lang="zh-CN" altLang="en-US" dirty="0" smtClean="0"/>
              <a:t>相当于变成一种免费的更强大的</a:t>
            </a:r>
            <a:r>
              <a:rPr lang="en-US" altLang="zh-CN" dirty="0" err="1" smtClean="0">
                <a:hlinkClick r:id="rId2"/>
              </a:rPr>
              <a:t>MatLab</a:t>
            </a:r>
            <a:r>
              <a:rPr lang="zh-CN" altLang="en-US" dirty="0" smtClean="0"/>
              <a:t>系统。</a:t>
            </a:r>
            <a:endParaRPr lang="zh-CN" altLang="en-US" dirty="0"/>
          </a:p>
        </p:txBody>
      </p:sp>
      <p:sp>
        <p:nvSpPr>
          <p:cNvPr id="3" name="标题 2"/>
          <p:cNvSpPr>
            <a:spLocks noGrp="1"/>
          </p:cNvSpPr>
          <p:nvPr>
            <p:ph type="title"/>
          </p:nvPr>
        </p:nvSpPr>
        <p:spPr/>
        <p:txBody>
          <a:bodyPr>
            <a:normAutofit fontScale="90000"/>
          </a:bodyPr>
          <a:lstStyle/>
          <a:p>
            <a:r>
              <a:rPr lang="en-US" altLang="zh-CN" dirty="0" err="1" smtClean="0"/>
              <a:t>Numpy</a:t>
            </a:r>
            <a:endParaRPr lang="zh-CN" altLang="en-US"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461" y="214290"/>
            <a:ext cx="10972800" cy="1143000"/>
          </a:xfrm>
        </p:spPr>
        <p:txBody>
          <a:bodyPr>
            <a:normAutofit fontScale="90000"/>
          </a:bodyPr>
          <a:lstStyle/>
          <a:p>
            <a:r>
              <a:rPr lang="zh-CN" altLang="en-US" dirty="0" smtClean="0"/>
              <a:t>把数据放在一个盒子里</a:t>
            </a:r>
            <a:r>
              <a:rPr lang="en-US" altLang="zh-CN" dirty="0" smtClean="0"/>
              <a:t/>
            </a:r>
            <a:br>
              <a:rPr lang="en-US" altLang="zh-CN" dirty="0" smtClean="0"/>
            </a:br>
            <a:r>
              <a:rPr lang="en-US" altLang="zh-CN" dirty="0" err="1" smtClean="0">
                <a:solidFill>
                  <a:srgbClr val="FF0000"/>
                </a:solidFill>
              </a:rPr>
              <a:t>DataFrame</a:t>
            </a:r>
            <a:endParaRPr lang="zh-CN" altLang="en-US" dirty="0">
              <a:solidFill>
                <a:srgbClr val="FF0000"/>
              </a:solidFill>
            </a:endParaRPr>
          </a:p>
        </p:txBody>
      </p:sp>
      <p:pic>
        <p:nvPicPr>
          <p:cNvPr id="4" name="图片 3" descr="filehelper_1459850627493_4.png"/>
          <p:cNvPicPr>
            <a:picLocks noChangeAspect="1"/>
          </p:cNvPicPr>
          <p:nvPr/>
        </p:nvPicPr>
        <p:blipFill>
          <a:blip r:embed="rId2" cstate="print"/>
          <a:stretch>
            <a:fillRect/>
          </a:stretch>
        </p:blipFill>
        <p:spPr>
          <a:xfrm>
            <a:off x="1047715" y="1500174"/>
            <a:ext cx="10191821" cy="4843638"/>
          </a:xfrm>
          <a:prstGeom prst="rect">
            <a:avLst/>
          </a:prstGeom>
        </p:spPr>
      </p:pic>
    </p:spTree>
  </p:cSld>
  <p:clrMapOvr>
    <a:masterClrMapping/>
  </p:clrMapOvr>
  <p:transition spd="med">
    <p:fad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QQ截图20170328170119.png"/>
          <p:cNvPicPr>
            <a:picLocks noGrp="1" noChangeAspect="1"/>
          </p:cNvPicPr>
          <p:nvPr>
            <p:ph idx="1"/>
          </p:nvPr>
        </p:nvPicPr>
        <p:blipFill>
          <a:blip r:embed="rId2" cstate="print"/>
          <a:stretch>
            <a:fillRect/>
          </a:stretch>
        </p:blipFill>
        <p:spPr>
          <a:xfrm>
            <a:off x="1218856" y="1663029"/>
            <a:ext cx="9092761" cy="4986737"/>
          </a:xfrm>
        </p:spPr>
      </p:pic>
      <p:sp>
        <p:nvSpPr>
          <p:cNvPr id="3" name="标题 2"/>
          <p:cNvSpPr>
            <a:spLocks noGrp="1"/>
          </p:cNvSpPr>
          <p:nvPr>
            <p:ph type="title"/>
          </p:nvPr>
        </p:nvSpPr>
        <p:spPr/>
        <p:txBody>
          <a:bodyPr>
            <a:normAutofit fontScale="90000"/>
          </a:bodyPr>
          <a:lstStyle/>
          <a:p>
            <a:r>
              <a:rPr lang="en-US" altLang="zh-CN" dirty="0" err="1" smtClean="0"/>
              <a:t>matplotlib</a:t>
            </a:r>
            <a:endParaRPr lang="zh-CN" altLang="en-US" dirty="0"/>
          </a:p>
        </p:txBody>
      </p:sp>
      <p:sp>
        <p:nvSpPr>
          <p:cNvPr id="5" name="TextBox 4"/>
          <p:cNvSpPr txBox="1"/>
          <p:nvPr/>
        </p:nvSpPr>
        <p:spPr>
          <a:xfrm>
            <a:off x="1209823" y="1097280"/>
            <a:ext cx="9692640" cy="646331"/>
          </a:xfrm>
          <a:prstGeom prst="rect">
            <a:avLst/>
          </a:prstGeom>
          <a:noFill/>
        </p:spPr>
        <p:txBody>
          <a:bodyPr wrap="square" rtlCol="0">
            <a:spAutoFit/>
          </a:bodyPr>
          <a:lstStyle/>
          <a:p>
            <a:r>
              <a:rPr lang="en-US" altLang="zh-CN" dirty="0" err="1" smtClean="0"/>
              <a:t>Matplotlib</a:t>
            </a:r>
            <a:r>
              <a:rPr lang="en-US" altLang="zh-CN" dirty="0" smtClean="0"/>
              <a:t> </a:t>
            </a:r>
            <a:r>
              <a:rPr lang="zh-CN" altLang="en-US" dirty="0" smtClean="0"/>
              <a:t>是一个 </a:t>
            </a:r>
            <a:r>
              <a:rPr lang="en-US" altLang="zh-CN" dirty="0" smtClean="0"/>
              <a:t>Python </a:t>
            </a:r>
            <a:r>
              <a:rPr lang="zh-CN" altLang="en-US" dirty="0" smtClean="0"/>
              <a:t>的 </a:t>
            </a:r>
            <a:r>
              <a:rPr lang="en-US" altLang="zh-CN" dirty="0" smtClean="0"/>
              <a:t>2D</a:t>
            </a:r>
            <a:r>
              <a:rPr lang="zh-CN" altLang="en-US" dirty="0" smtClean="0"/>
              <a:t>绘图库，它以各种硬拷贝格式和跨平台的交互式环境生成出版质量级别的图形。</a:t>
            </a:r>
            <a:endParaRPr lang="zh-CN" altLang="en-US"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1.png"/>
          <p:cNvPicPr>
            <a:picLocks noGrp="1" noChangeAspect="1"/>
          </p:cNvPicPr>
          <p:nvPr>
            <p:ph idx="1"/>
          </p:nvPr>
        </p:nvPicPr>
        <p:blipFill>
          <a:blip r:embed="rId2" cstate="print"/>
          <a:stretch>
            <a:fillRect/>
          </a:stretch>
        </p:blipFill>
        <p:spPr>
          <a:xfrm>
            <a:off x="1662284" y="1173218"/>
            <a:ext cx="9852374" cy="4988431"/>
          </a:xfrm>
        </p:spPr>
      </p:pic>
      <p:sp>
        <p:nvSpPr>
          <p:cNvPr id="3" name="标题 2"/>
          <p:cNvSpPr>
            <a:spLocks noGrp="1"/>
          </p:cNvSpPr>
          <p:nvPr>
            <p:ph type="title"/>
          </p:nvPr>
        </p:nvSpPr>
        <p:spPr/>
        <p:txBody>
          <a:bodyPr>
            <a:normAutofit fontScale="90000"/>
          </a:bodyPr>
          <a:lstStyle/>
          <a:p>
            <a:r>
              <a:rPr lang="en-US" altLang="zh-CN" dirty="0" smtClean="0"/>
              <a:t>Ta-lib</a:t>
            </a:r>
            <a:endParaRPr lang="zh-CN" altLang="en-US"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111.png"/>
          <p:cNvPicPr>
            <a:picLocks noGrp="1" noChangeAspect="1"/>
          </p:cNvPicPr>
          <p:nvPr>
            <p:ph idx="1"/>
          </p:nvPr>
        </p:nvPicPr>
        <p:blipFill>
          <a:blip r:embed="rId2" cstate="print"/>
          <a:stretch>
            <a:fillRect/>
          </a:stretch>
        </p:blipFill>
        <p:spPr>
          <a:xfrm>
            <a:off x="1213509" y="1328334"/>
            <a:ext cx="9252853" cy="5206655"/>
          </a:xfrm>
        </p:spPr>
      </p:pic>
      <p:sp>
        <p:nvSpPr>
          <p:cNvPr id="3" name="标题 2"/>
          <p:cNvSpPr>
            <a:spLocks noGrp="1"/>
          </p:cNvSpPr>
          <p:nvPr>
            <p:ph type="title"/>
          </p:nvPr>
        </p:nvSpPr>
        <p:spPr/>
        <p:txBody>
          <a:bodyPr>
            <a:normAutofit fontScale="90000"/>
          </a:bodyPr>
          <a:lstStyle/>
          <a:p>
            <a:r>
              <a:rPr lang="zh-CN" altLang="en-US" dirty="0" smtClean="0"/>
              <a:t>使用</a:t>
            </a:r>
            <a:r>
              <a:rPr lang="en-US" altLang="zh-CN" dirty="0" smtClean="0"/>
              <a:t>TALIB</a:t>
            </a:r>
            <a:r>
              <a:rPr lang="zh-CN" altLang="en-US" dirty="0" smtClean="0"/>
              <a:t>计算布林通道</a:t>
            </a:r>
            <a:endParaRPr lang="zh-CN" altLang="en-US"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111.png"/>
          <p:cNvPicPr>
            <a:picLocks noGrp="1" noChangeAspect="1"/>
          </p:cNvPicPr>
          <p:nvPr>
            <p:ph idx="1"/>
          </p:nvPr>
        </p:nvPicPr>
        <p:blipFill>
          <a:blip r:embed="rId2" cstate="print"/>
          <a:stretch>
            <a:fillRect/>
          </a:stretch>
        </p:blipFill>
        <p:spPr>
          <a:xfrm>
            <a:off x="1790284" y="1102593"/>
            <a:ext cx="9154380" cy="5242686"/>
          </a:xfrm>
        </p:spPr>
      </p:pic>
      <p:sp>
        <p:nvSpPr>
          <p:cNvPr id="3" name="标题 2"/>
          <p:cNvSpPr>
            <a:spLocks noGrp="1"/>
          </p:cNvSpPr>
          <p:nvPr>
            <p:ph type="title"/>
          </p:nvPr>
        </p:nvSpPr>
        <p:spPr/>
        <p:txBody>
          <a:bodyPr>
            <a:normAutofit fontScale="90000"/>
          </a:bodyPr>
          <a:lstStyle/>
          <a:p>
            <a:r>
              <a:rPr lang="zh-CN" altLang="en-US" dirty="0" smtClean="0"/>
              <a:t>使用</a:t>
            </a:r>
            <a:r>
              <a:rPr lang="en-US" altLang="zh-CN" dirty="0" smtClean="0"/>
              <a:t>TALIB</a:t>
            </a:r>
            <a:r>
              <a:rPr lang="zh-CN" altLang="en-US" dirty="0" smtClean="0"/>
              <a:t>计算均线</a:t>
            </a:r>
            <a:endParaRPr lang="zh-CN" altLang="en-US"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QQ截图20170329170912.png"/>
          <p:cNvPicPr>
            <a:picLocks noGrp="1" noChangeAspect="1"/>
          </p:cNvPicPr>
          <p:nvPr>
            <p:ph idx="1"/>
          </p:nvPr>
        </p:nvPicPr>
        <p:blipFill>
          <a:blip r:embed="rId2" cstate="print"/>
          <a:stretch>
            <a:fillRect/>
          </a:stretch>
        </p:blipFill>
        <p:spPr>
          <a:xfrm>
            <a:off x="1860989" y="816622"/>
            <a:ext cx="7452878" cy="5007403"/>
          </a:xfrm>
        </p:spPr>
      </p:pic>
      <p:sp>
        <p:nvSpPr>
          <p:cNvPr id="3" name="标题 2"/>
          <p:cNvSpPr>
            <a:spLocks noGrp="1"/>
          </p:cNvSpPr>
          <p:nvPr>
            <p:ph type="title"/>
          </p:nvPr>
        </p:nvSpPr>
        <p:spPr/>
        <p:txBody>
          <a:bodyPr>
            <a:normAutofit fontScale="90000"/>
          </a:bodyPr>
          <a:lstStyle/>
          <a:p>
            <a:r>
              <a:rPr lang="zh-CN" altLang="en-US" dirty="0" smtClean="0"/>
              <a:t>统计相关性</a:t>
            </a:r>
            <a:endParaRPr lang="zh-CN" altLang="en-US" dirty="0"/>
          </a:p>
        </p:txBody>
      </p:sp>
      <p:sp>
        <p:nvSpPr>
          <p:cNvPr id="5" name="TextBox 4"/>
          <p:cNvSpPr txBox="1"/>
          <p:nvPr/>
        </p:nvSpPr>
        <p:spPr>
          <a:xfrm>
            <a:off x="2171339" y="6099127"/>
            <a:ext cx="7676048" cy="369332"/>
          </a:xfrm>
          <a:prstGeom prst="rect">
            <a:avLst/>
          </a:prstGeom>
          <a:noFill/>
        </p:spPr>
        <p:txBody>
          <a:bodyPr wrap="square" rtlCol="0">
            <a:spAutoFit/>
          </a:bodyPr>
          <a:lstStyle/>
          <a:p>
            <a:r>
              <a:rPr lang="zh-CN" altLang="en-US" dirty="0" smtClean="0"/>
              <a:t>从数据基本都落在一条直线上那么它们之间的相关性就会很高</a:t>
            </a:r>
            <a:endParaRPr lang="zh-CN" altLang="en-US"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2.png"/>
          <p:cNvPicPr>
            <a:picLocks noGrp="1" noChangeAspect="1"/>
          </p:cNvPicPr>
          <p:nvPr>
            <p:ph idx="1"/>
          </p:nvPr>
        </p:nvPicPr>
        <p:blipFill>
          <a:blip r:embed="rId2" cstate="print"/>
          <a:stretch>
            <a:fillRect/>
          </a:stretch>
        </p:blipFill>
        <p:spPr>
          <a:xfrm>
            <a:off x="1445553" y="749362"/>
            <a:ext cx="8978607" cy="4568760"/>
          </a:xfrm>
        </p:spPr>
      </p:pic>
      <p:sp>
        <p:nvSpPr>
          <p:cNvPr id="3" name="标题 2"/>
          <p:cNvSpPr>
            <a:spLocks noGrp="1"/>
          </p:cNvSpPr>
          <p:nvPr>
            <p:ph type="title"/>
          </p:nvPr>
        </p:nvSpPr>
        <p:spPr/>
        <p:txBody>
          <a:bodyPr>
            <a:normAutofit fontScale="90000"/>
          </a:bodyPr>
          <a:lstStyle/>
          <a:p>
            <a:r>
              <a:rPr lang="zh-CN" altLang="en-US" dirty="0" smtClean="0"/>
              <a:t>数据统计： 得到价差图</a:t>
            </a:r>
            <a:endParaRPr lang="zh-CN" altLang="en-US" dirty="0"/>
          </a:p>
        </p:txBody>
      </p:sp>
      <p:sp>
        <p:nvSpPr>
          <p:cNvPr id="5" name="TextBox 4"/>
          <p:cNvSpPr txBox="1"/>
          <p:nvPr/>
        </p:nvSpPr>
        <p:spPr>
          <a:xfrm>
            <a:off x="1266092" y="5472332"/>
            <a:ext cx="10161117" cy="923330"/>
          </a:xfrm>
          <a:prstGeom prst="rect">
            <a:avLst/>
          </a:prstGeom>
          <a:noFill/>
        </p:spPr>
        <p:txBody>
          <a:bodyPr wrap="square" rtlCol="0">
            <a:spAutoFit/>
          </a:bodyPr>
          <a:lstStyle/>
          <a:p>
            <a:r>
              <a:rPr lang="zh-CN" altLang="en-US" dirty="0" smtClean="0"/>
              <a:t>可以看到虽然包含了大部分价差区间，但是开仓次数太少，并且在</a:t>
            </a:r>
            <a:r>
              <a:rPr lang="en-US" altLang="zh-CN" dirty="0" smtClean="0"/>
              <a:t>2014</a:t>
            </a:r>
            <a:r>
              <a:rPr lang="zh-CN" altLang="en-US" dirty="0" smtClean="0"/>
              <a:t>年股票的差价都是在上开仓线附近小幅波动，会造成频繁开仓使得成本十分高。 同时观察</a:t>
            </a:r>
            <a:r>
              <a:rPr lang="en-US" altLang="zh-CN" dirty="0" smtClean="0"/>
              <a:t>2015</a:t>
            </a:r>
            <a:r>
              <a:rPr lang="zh-CN" altLang="en-US" dirty="0" smtClean="0"/>
              <a:t>年价差出现极端值，此时如果开仓，价差不收敛，如果没做到好的平仓条件此时会造成大量亏损。</a:t>
            </a:r>
            <a:endParaRPr lang="zh-CN" altLang="en-US"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r>
              <a:rPr lang="zh-CN" altLang="en-US" sz="1800" dirty="0" smtClean="0"/>
              <a:t>之前我们谈到了利用两只股票之间的相关系数进行配对交易，但我们能通过两只相关性较高的股票对之间的差价图看出，相关性高他们之间的价差并不一定会是一个平稳序列，简单来说我们无法利用这个不收敛的价差来进行套利。</a:t>
            </a:r>
            <a:endParaRPr lang="en-US" altLang="zh-CN" sz="1800" dirty="0" smtClean="0"/>
          </a:p>
          <a:p>
            <a:r>
              <a:rPr lang="zh-CN" altLang="en-US" sz="1800" dirty="0" smtClean="0"/>
              <a:t>那么要进行真正统计意义上的套利得需要什么样的条件呢，那么就引出了我们的协整关系。首先谈协整我们得先知道平稳这一个概念，一个平稳序列是指数据的期望不会随时间改变，数据的方差与协方差不会随时间而改变，并且固定一个时间，往前与往后进行回归都是相同的。所以平稳的股票是有很多统计上的好性质，可以进行套利操作，当股价达到一定高度时就要卖出，当股价低于一定数值时就需要买入，也就是俗称的低买高卖。</a:t>
            </a:r>
            <a:endParaRPr lang="en-US" altLang="zh-CN" sz="1800" dirty="0" smtClean="0"/>
          </a:p>
          <a:p>
            <a:r>
              <a:rPr lang="zh-CN" altLang="en-US" sz="1800" dirty="0" smtClean="0"/>
              <a:t>但是一般在现实生活中不存在平稳的股票，所以很难去预测他在什么地方是高点什么地方是低点，这也就解释了为什么这么多人都是买高卖低了。</a:t>
            </a:r>
            <a:endParaRPr lang="en-US" altLang="zh-CN" sz="1800" dirty="0" smtClean="0"/>
          </a:p>
          <a:p>
            <a:r>
              <a:rPr lang="zh-CN" altLang="en-US" sz="1800" dirty="0" smtClean="0"/>
              <a:t> 虽然一般不存在平稳的股票，但是几支股票的线性组合就可能是一个平稳序列，这就是我们一般意义上提到的协整关系，通过一些股票的组合来构造平稳的序列来进行套利。</a:t>
            </a:r>
            <a:endParaRPr lang="en-US" altLang="zh-CN" sz="1800" dirty="0" smtClean="0"/>
          </a:p>
          <a:p>
            <a:r>
              <a:rPr lang="zh-CN" altLang="en-US" sz="1800" dirty="0" smtClean="0"/>
              <a:t>但是这个平稳性也是在一定时间段来说的，我们只能根据以往的数据来判断在这段时间内是协整的，但是无法断言在之后交易的时段也是协整的。</a:t>
            </a:r>
            <a:endParaRPr lang="zh-CN" altLang="en-US" sz="1800" dirty="0"/>
          </a:p>
        </p:txBody>
      </p:sp>
      <p:sp>
        <p:nvSpPr>
          <p:cNvPr id="3" name="标题 2"/>
          <p:cNvSpPr>
            <a:spLocks noGrp="1"/>
          </p:cNvSpPr>
          <p:nvPr>
            <p:ph type="title"/>
          </p:nvPr>
        </p:nvSpPr>
        <p:spPr/>
        <p:txBody>
          <a:bodyPr>
            <a:normAutofit fontScale="90000"/>
          </a:bodyPr>
          <a:lstStyle/>
          <a:p>
            <a:r>
              <a:rPr lang="zh-CN" altLang="en-US" dirty="0" smtClean="0"/>
              <a:t>协整</a:t>
            </a:r>
            <a:endParaRPr lang="zh-CN" altLang="en-US"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QQ截图20170329180549.png"/>
          <p:cNvPicPr>
            <a:picLocks noGrp="1" noChangeAspect="1"/>
          </p:cNvPicPr>
          <p:nvPr>
            <p:ph idx="1"/>
          </p:nvPr>
        </p:nvPicPr>
        <p:blipFill>
          <a:blip r:embed="rId2" cstate="print"/>
          <a:stretch>
            <a:fillRect/>
          </a:stretch>
        </p:blipFill>
        <p:spPr>
          <a:xfrm>
            <a:off x="1722583" y="1007340"/>
            <a:ext cx="9545639" cy="4879197"/>
          </a:xfrm>
        </p:spPr>
      </p:pic>
      <p:sp>
        <p:nvSpPr>
          <p:cNvPr id="3" name="标题 2"/>
          <p:cNvSpPr>
            <a:spLocks noGrp="1"/>
          </p:cNvSpPr>
          <p:nvPr>
            <p:ph type="title"/>
          </p:nvPr>
        </p:nvSpPr>
        <p:spPr/>
        <p:txBody>
          <a:bodyPr>
            <a:normAutofit fontScale="90000"/>
          </a:bodyPr>
          <a:lstStyle/>
          <a:p>
            <a:r>
              <a:rPr lang="zh-CN" altLang="en-US" dirty="0" smtClean="0"/>
              <a:t>得出两个合适品种</a:t>
            </a:r>
            <a:endParaRPr lang="zh-CN" altLang="en-US"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QQ截图20170329174122.png"/>
          <p:cNvPicPr>
            <a:picLocks noGrp="1" noChangeAspect="1"/>
          </p:cNvPicPr>
          <p:nvPr>
            <p:ph idx="1"/>
          </p:nvPr>
        </p:nvPicPr>
        <p:blipFill>
          <a:blip r:embed="rId2" cstate="print"/>
          <a:stretch>
            <a:fillRect/>
          </a:stretch>
        </p:blipFill>
        <p:spPr>
          <a:xfrm>
            <a:off x="2308591" y="1057311"/>
            <a:ext cx="7102696" cy="4752444"/>
          </a:xfrm>
        </p:spPr>
      </p:pic>
      <p:sp>
        <p:nvSpPr>
          <p:cNvPr id="3" name="标题 2"/>
          <p:cNvSpPr>
            <a:spLocks noGrp="1"/>
          </p:cNvSpPr>
          <p:nvPr>
            <p:ph type="title"/>
          </p:nvPr>
        </p:nvSpPr>
        <p:spPr/>
        <p:txBody>
          <a:bodyPr>
            <a:normAutofit fontScale="90000"/>
          </a:bodyPr>
          <a:lstStyle/>
          <a:p>
            <a:r>
              <a:rPr lang="zh-CN" altLang="en-US" dirty="0" smtClean="0"/>
              <a:t>协整性热力图</a:t>
            </a:r>
            <a:endParaRPr lang="zh-CN" altLang="en-US" dirty="0"/>
          </a:p>
        </p:txBody>
      </p:sp>
      <p:sp>
        <p:nvSpPr>
          <p:cNvPr id="5" name="TextBox 4"/>
          <p:cNvSpPr txBox="1"/>
          <p:nvPr/>
        </p:nvSpPr>
        <p:spPr>
          <a:xfrm>
            <a:off x="4501661" y="6231987"/>
            <a:ext cx="2262158" cy="369332"/>
          </a:xfrm>
          <a:prstGeom prst="rect">
            <a:avLst/>
          </a:prstGeom>
          <a:noFill/>
        </p:spPr>
        <p:txBody>
          <a:bodyPr wrap="none" rtlCol="0">
            <a:spAutoFit/>
          </a:bodyPr>
          <a:lstStyle/>
          <a:p>
            <a:r>
              <a:rPr lang="zh-CN" altLang="en-US" dirty="0" smtClean="0"/>
              <a:t>数值约高协整性越好</a:t>
            </a:r>
            <a:endParaRPr lang="zh-CN" altLang="en-US"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t>Python Data Analysis Library </a:t>
            </a:r>
            <a:r>
              <a:rPr lang="zh-CN" altLang="en-US" dirty="0" smtClean="0"/>
              <a:t>或 </a:t>
            </a:r>
            <a:r>
              <a:rPr lang="en-US" altLang="zh-CN" dirty="0" smtClean="0"/>
              <a:t>pandas </a:t>
            </a:r>
            <a:r>
              <a:rPr lang="zh-CN" altLang="en-US" dirty="0" smtClean="0"/>
              <a:t>是基于</a:t>
            </a:r>
            <a:r>
              <a:rPr lang="en-US" altLang="zh-CN" dirty="0" err="1" smtClean="0"/>
              <a:t>NumPy</a:t>
            </a:r>
            <a:r>
              <a:rPr lang="en-US" altLang="zh-CN" dirty="0" smtClean="0"/>
              <a:t> </a:t>
            </a:r>
            <a:r>
              <a:rPr lang="zh-CN" altLang="en-US" dirty="0" smtClean="0"/>
              <a:t>的一种工具，该工具是为了解决数据分析任务而创建的。</a:t>
            </a:r>
            <a:r>
              <a:rPr lang="en-US" altLang="zh-CN" dirty="0" smtClean="0"/>
              <a:t>Pandas </a:t>
            </a:r>
            <a:r>
              <a:rPr lang="zh-CN" altLang="en-US" dirty="0" smtClean="0"/>
              <a:t>纳入了大量库和一些标准的数据模型，提供了高效地操作大型数据集所需的工具。</a:t>
            </a:r>
            <a:r>
              <a:rPr lang="en-US" altLang="zh-CN" dirty="0" smtClean="0"/>
              <a:t>pandas</a:t>
            </a:r>
            <a:r>
              <a:rPr lang="zh-CN" altLang="en-US" dirty="0" smtClean="0"/>
              <a:t>提供了大量能使我们快速便捷地处理数据的函数和方法。你很快就会发现，它是使</a:t>
            </a:r>
            <a:r>
              <a:rPr lang="en-US" altLang="zh-CN" dirty="0" smtClean="0"/>
              <a:t>Python</a:t>
            </a:r>
            <a:r>
              <a:rPr lang="zh-CN" altLang="en-US" dirty="0" smtClean="0"/>
              <a:t>成为强大而高效的数据分析环境的重要因素之一。</a:t>
            </a:r>
            <a:endParaRPr lang="en-US" altLang="zh-CN" dirty="0" smtClean="0"/>
          </a:p>
          <a:p>
            <a:endParaRPr lang="en-US" altLang="zh-CN" dirty="0" smtClean="0"/>
          </a:p>
          <a:p>
            <a:endParaRPr lang="en-US" altLang="zh-CN" dirty="0" smtClean="0"/>
          </a:p>
          <a:p>
            <a:r>
              <a:rPr lang="zh-CN" altLang="en-US" dirty="0" smtClean="0"/>
              <a:t>被称为宽客的瑞士军刀</a:t>
            </a:r>
            <a:endParaRPr lang="zh-CN" altLang="en-US" dirty="0"/>
          </a:p>
        </p:txBody>
      </p:sp>
      <p:sp>
        <p:nvSpPr>
          <p:cNvPr id="3" name="标题 2"/>
          <p:cNvSpPr>
            <a:spLocks noGrp="1"/>
          </p:cNvSpPr>
          <p:nvPr>
            <p:ph type="title"/>
          </p:nvPr>
        </p:nvSpPr>
        <p:spPr/>
        <p:txBody>
          <a:bodyPr>
            <a:normAutofit fontScale="90000"/>
          </a:bodyPr>
          <a:lstStyle/>
          <a:p>
            <a:r>
              <a:rPr lang="en-US" altLang="zh-CN" dirty="0" smtClean="0"/>
              <a:t>pandas</a:t>
            </a:r>
            <a:endParaRPr lang="zh-CN" altLang="en-US"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3.png"/>
          <p:cNvPicPr>
            <a:picLocks noGrp="1" noChangeAspect="1"/>
          </p:cNvPicPr>
          <p:nvPr>
            <p:ph idx="1"/>
          </p:nvPr>
        </p:nvPicPr>
        <p:blipFill>
          <a:blip r:embed="rId2" cstate="print"/>
          <a:stretch>
            <a:fillRect/>
          </a:stretch>
        </p:blipFill>
        <p:spPr>
          <a:xfrm>
            <a:off x="2116919" y="1729557"/>
            <a:ext cx="8405715" cy="4322579"/>
          </a:xfrm>
        </p:spPr>
      </p:pic>
      <p:sp>
        <p:nvSpPr>
          <p:cNvPr id="3" name="标题 2"/>
          <p:cNvSpPr>
            <a:spLocks noGrp="1"/>
          </p:cNvSpPr>
          <p:nvPr>
            <p:ph type="title"/>
          </p:nvPr>
        </p:nvSpPr>
        <p:spPr/>
        <p:txBody>
          <a:bodyPr>
            <a:normAutofit fontScale="90000"/>
          </a:bodyPr>
          <a:lstStyle/>
          <a:p>
            <a:r>
              <a:rPr lang="zh-CN" altLang="en-US" dirty="0" smtClean="0"/>
              <a:t>协整性良好</a:t>
            </a:r>
            <a:endParaRPr lang="zh-CN" altLang="en-US"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en-US" altLang="zh-CN" dirty="0" smtClean="0"/>
              <a:t>1</a:t>
            </a:r>
            <a:r>
              <a:rPr lang="zh-CN" altLang="en-US" dirty="0" smtClean="0"/>
              <a:t>、参考范例一，使用</a:t>
            </a:r>
            <a:r>
              <a:rPr lang="en-US" altLang="zh-CN" dirty="0" err="1" smtClean="0"/>
              <a:t>talib</a:t>
            </a:r>
            <a:r>
              <a:rPr lang="zh-CN" altLang="en-US" dirty="0" smtClean="0"/>
              <a:t>创作布林通道策略，突破上轨做多， 突破下轨做空， 回到终归平仓。 得到信号分布图和资金曲线。</a:t>
            </a:r>
            <a:endParaRPr lang="en-US" altLang="zh-CN" dirty="0" smtClean="0"/>
          </a:p>
          <a:p>
            <a:pPr>
              <a:buNone/>
            </a:pPr>
            <a:endParaRPr lang="en-US" altLang="zh-CN" dirty="0" smtClean="0"/>
          </a:p>
          <a:p>
            <a:r>
              <a:rPr lang="en-US" altLang="zh-CN" dirty="0" smtClean="0"/>
              <a:t>2</a:t>
            </a:r>
            <a:r>
              <a:rPr lang="zh-CN" altLang="en-US" dirty="0" smtClean="0"/>
              <a:t>、参考范例三，通过对股价进行最小残差平方和（</a:t>
            </a:r>
            <a:r>
              <a:rPr lang="en-US" altLang="zh-CN" dirty="0" smtClean="0"/>
              <a:t>OLS</a:t>
            </a:r>
            <a:r>
              <a:rPr lang="zh-CN" altLang="en-US" dirty="0" smtClean="0"/>
              <a:t>）方法来进行回归。寻找</a:t>
            </a:r>
            <a:r>
              <a:rPr lang="en-US" altLang="zh-CN" dirty="0" smtClean="0"/>
              <a:t>3</a:t>
            </a:r>
            <a:r>
              <a:rPr lang="zh-CN" altLang="en-US" dirty="0" smtClean="0"/>
              <a:t>组</a:t>
            </a:r>
            <a:r>
              <a:rPr lang="zh-CN" altLang="en-US" dirty="0" smtClean="0"/>
              <a:t>相可套利的</a:t>
            </a:r>
            <a:r>
              <a:rPr lang="zh-CN" altLang="en-US" dirty="0" smtClean="0"/>
              <a:t>组合，并得到价差图。</a:t>
            </a:r>
            <a:endParaRPr lang="en-US" altLang="zh-CN" dirty="0" smtClean="0"/>
          </a:p>
          <a:p>
            <a:endParaRPr lang="en-US" altLang="zh-CN" dirty="0" smtClean="0"/>
          </a:p>
          <a:p>
            <a:r>
              <a:rPr lang="en-US" altLang="zh-CN" dirty="0" smtClean="0"/>
              <a:t>3</a:t>
            </a:r>
            <a:r>
              <a:rPr lang="zh-CN" altLang="en-US" dirty="0" smtClean="0"/>
              <a:t>、使用子图， 第一行画上证指数的收盘价， 第二行画柱状图成交量，第三</a:t>
            </a:r>
            <a:r>
              <a:rPr lang="zh-CN" altLang="en-US" dirty="0" smtClean="0"/>
              <a:t>行使用</a:t>
            </a:r>
            <a:r>
              <a:rPr lang="en-US" altLang="zh-CN" dirty="0" err="1" smtClean="0"/>
              <a:t>talib</a:t>
            </a:r>
            <a:r>
              <a:rPr lang="zh-CN" altLang="en-US" dirty="0" smtClean="0"/>
              <a:t>函数生成并画</a:t>
            </a:r>
            <a:r>
              <a:rPr lang="en-US" altLang="zh-CN" dirty="0" smtClean="0"/>
              <a:t>MACD</a:t>
            </a:r>
            <a:r>
              <a:rPr lang="zh-CN" altLang="en-US" dirty="0" smtClean="0"/>
              <a:t>指标。</a:t>
            </a:r>
            <a:endParaRPr lang="zh-CN" altLang="en-US" dirty="0"/>
          </a:p>
        </p:txBody>
      </p:sp>
      <p:sp>
        <p:nvSpPr>
          <p:cNvPr id="3" name="标题 2"/>
          <p:cNvSpPr>
            <a:spLocks noGrp="1"/>
          </p:cNvSpPr>
          <p:nvPr>
            <p:ph type="title"/>
          </p:nvPr>
        </p:nvSpPr>
        <p:spPr/>
        <p:txBody>
          <a:bodyPr>
            <a:normAutofit fontScale="90000"/>
          </a:bodyPr>
          <a:lstStyle/>
          <a:p>
            <a:r>
              <a:rPr lang="zh-CN" altLang="en-US" dirty="0" smtClean="0"/>
              <a:t>作业：</a:t>
            </a:r>
            <a:endParaRPr lang="zh-CN" altLang="en-US" dirty="0"/>
          </a:p>
        </p:txBody>
      </p:sp>
    </p:spTree>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74722" y="292508"/>
            <a:ext cx="9372600" cy="1184599"/>
          </a:xfrm>
        </p:spPr>
        <p:txBody>
          <a:bodyPr>
            <a:normAutofit fontScale="90000"/>
          </a:bodyPr>
          <a:lstStyle/>
          <a:p>
            <a:r>
              <a:rPr lang="zh-CN" altLang="en-US" b="1" dirty="0" smtClean="0"/>
              <a:t>案例</a:t>
            </a:r>
            <a:r>
              <a:rPr lang="en-US" altLang="zh-CN" b="1" dirty="0" smtClean="0"/>
              <a:t>1</a:t>
            </a:r>
            <a:r>
              <a:rPr lang="zh-CN" altLang="en-US" b="1" dirty="0" smtClean="0"/>
              <a:t>：使用</a:t>
            </a:r>
            <a:r>
              <a:rPr lang="en-US" altLang="zh-CN" b="1" dirty="0" err="1" smtClean="0"/>
              <a:t>numpy</a:t>
            </a:r>
            <a:r>
              <a:rPr lang="zh-CN" altLang="en-US" b="1" dirty="0" smtClean="0"/>
              <a:t>和</a:t>
            </a:r>
            <a:r>
              <a:rPr lang="en-US" altLang="zh-CN" b="1" dirty="0" smtClean="0"/>
              <a:t>pandas</a:t>
            </a:r>
            <a:r>
              <a:rPr lang="zh-CN" altLang="en-US" b="1" dirty="0" smtClean="0"/>
              <a:t>创建一个简单的交易系统</a:t>
            </a:r>
            <a:endParaRPr lang="zh-CN" altLang="en-US" dirty="0"/>
          </a:p>
        </p:txBody>
      </p:sp>
      <p:sp>
        <p:nvSpPr>
          <p:cNvPr id="3" name="内容占位符 2"/>
          <p:cNvSpPr>
            <a:spLocks noGrp="1"/>
          </p:cNvSpPr>
          <p:nvPr>
            <p:ph idx="1"/>
          </p:nvPr>
        </p:nvSpPr>
        <p:spPr/>
        <p:txBody>
          <a:bodyPr/>
          <a:lstStyle/>
          <a:p>
            <a:pPr>
              <a:buNone/>
            </a:pPr>
            <a:endParaRPr lang="zh-CN" altLang="zh-CN" dirty="0" smtClean="0"/>
          </a:p>
          <a:p>
            <a:pPr lvl="0"/>
            <a:r>
              <a:rPr lang="zh-CN" altLang="zh-CN" dirty="0" smtClean="0"/>
              <a:t>搭建</a:t>
            </a:r>
            <a:r>
              <a:rPr lang="en-US" altLang="zh-CN" dirty="0" smtClean="0"/>
              <a:t>python</a:t>
            </a:r>
            <a:r>
              <a:rPr lang="zh-CN" altLang="zh-CN" dirty="0" smtClean="0"/>
              <a:t>编程环境</a:t>
            </a:r>
            <a:r>
              <a:rPr lang="en-US" altLang="zh-CN" dirty="0" smtClean="0"/>
              <a:t>	</a:t>
            </a:r>
            <a:endParaRPr lang="zh-CN" altLang="zh-CN" dirty="0" smtClean="0"/>
          </a:p>
          <a:p>
            <a:pPr lvl="0"/>
            <a:r>
              <a:rPr lang="zh-CN" altLang="zh-CN" dirty="0" smtClean="0"/>
              <a:t>利用</a:t>
            </a:r>
            <a:r>
              <a:rPr lang="en-US" altLang="zh-CN" dirty="0" err="1" smtClean="0"/>
              <a:t>tushare</a:t>
            </a:r>
            <a:r>
              <a:rPr lang="zh-CN" altLang="zh-CN" dirty="0" smtClean="0"/>
              <a:t>获取行情数据</a:t>
            </a:r>
          </a:p>
          <a:p>
            <a:pPr lvl="0"/>
            <a:r>
              <a:rPr lang="zh-CN" altLang="zh-CN" dirty="0" smtClean="0"/>
              <a:t>在</a:t>
            </a:r>
            <a:r>
              <a:rPr lang="en-US" altLang="zh-CN" dirty="0" smtClean="0"/>
              <a:t>Python</a:t>
            </a:r>
            <a:r>
              <a:rPr lang="zh-CN" altLang="zh-CN" dirty="0" smtClean="0"/>
              <a:t>下实现交易策略。</a:t>
            </a:r>
          </a:p>
          <a:p>
            <a:pPr lvl="0"/>
            <a:r>
              <a:rPr lang="zh-CN" altLang="zh-CN" dirty="0" smtClean="0"/>
              <a:t>交易信号提取与资金曲线展示。</a:t>
            </a:r>
          </a:p>
          <a:p>
            <a:pPr>
              <a:buNone/>
            </a:pPr>
            <a:endParaRPr lang="zh-CN" altLang="en-US" dirty="0"/>
          </a:p>
        </p:txBody>
      </p:sp>
    </p:spTree>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6712" y="0"/>
            <a:ext cx="10972800" cy="1143000"/>
          </a:xfrm>
        </p:spPr>
        <p:txBody>
          <a:bodyPr>
            <a:normAutofit/>
          </a:bodyPr>
          <a:lstStyle/>
          <a:p>
            <a:r>
              <a:rPr lang="zh-CN" altLang="en-US" dirty="0" smtClean="0"/>
              <a:t>使用</a:t>
            </a:r>
            <a:r>
              <a:rPr lang="en-US" altLang="zh-CN" dirty="0" smtClean="0"/>
              <a:t>pip</a:t>
            </a:r>
            <a:r>
              <a:rPr lang="zh-CN" altLang="en-US" dirty="0" smtClean="0"/>
              <a:t>安装获取数据工具</a:t>
            </a:r>
            <a:r>
              <a:rPr lang="en-US" altLang="zh-CN" dirty="0" err="1" smtClean="0"/>
              <a:t>tushare</a:t>
            </a:r>
            <a:endParaRPr lang="zh-CN" altLang="en-US" dirty="0"/>
          </a:p>
        </p:txBody>
      </p:sp>
      <p:pic>
        <p:nvPicPr>
          <p:cNvPr id="4" name="图片 3" descr="QQ截图20160405172223.png"/>
          <p:cNvPicPr>
            <a:picLocks noChangeAspect="1"/>
          </p:cNvPicPr>
          <p:nvPr/>
        </p:nvPicPr>
        <p:blipFill>
          <a:blip r:embed="rId2" cstate="print"/>
          <a:stretch>
            <a:fillRect/>
          </a:stretch>
        </p:blipFill>
        <p:spPr>
          <a:xfrm>
            <a:off x="857214" y="1857364"/>
            <a:ext cx="4457700" cy="1809750"/>
          </a:xfrm>
          <a:prstGeom prst="rect">
            <a:avLst/>
          </a:prstGeom>
        </p:spPr>
      </p:pic>
      <p:sp>
        <p:nvSpPr>
          <p:cNvPr id="5" name="内容占位符 4"/>
          <p:cNvSpPr>
            <a:spLocks noGrp="1"/>
          </p:cNvSpPr>
          <p:nvPr>
            <p:ph idx="1"/>
          </p:nvPr>
        </p:nvSpPr>
        <p:spPr>
          <a:xfrm>
            <a:off x="571461" y="1357298"/>
            <a:ext cx="10972800" cy="428628"/>
          </a:xfrm>
        </p:spPr>
        <p:txBody>
          <a:bodyPr>
            <a:normAutofit/>
          </a:bodyPr>
          <a:lstStyle/>
          <a:p>
            <a:pPr>
              <a:buNone/>
            </a:pPr>
            <a:r>
              <a:rPr lang="zh-CN" altLang="en-US" dirty="0" smtClean="0"/>
              <a:t>第一步，点击开始，调出</a:t>
            </a:r>
            <a:r>
              <a:rPr lang="en-US" altLang="zh-CN" dirty="0" smtClean="0"/>
              <a:t>CMD</a:t>
            </a:r>
            <a:endParaRPr lang="zh-CN" altLang="en-US" dirty="0"/>
          </a:p>
        </p:txBody>
      </p:sp>
      <p:sp>
        <p:nvSpPr>
          <p:cNvPr id="6" name="TextBox 5"/>
          <p:cNvSpPr txBox="1"/>
          <p:nvPr/>
        </p:nvSpPr>
        <p:spPr>
          <a:xfrm>
            <a:off x="666712" y="3929066"/>
            <a:ext cx="7429552" cy="369332"/>
          </a:xfrm>
          <a:prstGeom prst="rect">
            <a:avLst/>
          </a:prstGeom>
          <a:noFill/>
        </p:spPr>
        <p:txBody>
          <a:bodyPr wrap="square" rtlCol="0">
            <a:spAutoFit/>
          </a:bodyPr>
          <a:lstStyle/>
          <a:p>
            <a:r>
              <a:rPr lang="zh-CN" altLang="en-US" dirty="0" smtClean="0"/>
              <a:t>第二步，输入 </a:t>
            </a:r>
            <a:r>
              <a:rPr lang="en-US" altLang="zh-CN" dirty="0" smtClean="0"/>
              <a:t>pip install </a:t>
            </a:r>
            <a:r>
              <a:rPr lang="en-US" altLang="zh-CN" dirty="0" err="1" smtClean="0"/>
              <a:t>tushare</a:t>
            </a:r>
            <a:r>
              <a:rPr lang="en-US" altLang="zh-CN" dirty="0" smtClean="0"/>
              <a:t> </a:t>
            </a:r>
            <a:r>
              <a:rPr lang="zh-CN" altLang="en-US" dirty="0" smtClean="0"/>
              <a:t>安装行情接口</a:t>
            </a:r>
            <a:r>
              <a:rPr lang="en-US" altLang="zh-CN" dirty="0" smtClean="0"/>
              <a:t> </a:t>
            </a:r>
            <a:endParaRPr lang="zh-CN" altLang="en-US" dirty="0"/>
          </a:p>
        </p:txBody>
      </p:sp>
      <p:pic>
        <p:nvPicPr>
          <p:cNvPr id="3" name="Picture 2"/>
          <p:cNvPicPr>
            <a:picLocks noChangeAspect="1" noChangeArrowheads="1"/>
          </p:cNvPicPr>
          <p:nvPr/>
        </p:nvPicPr>
        <p:blipFill>
          <a:blip r:embed="rId3" cstate="print"/>
          <a:srcRect/>
          <a:stretch>
            <a:fillRect/>
          </a:stretch>
        </p:blipFill>
        <p:spPr bwMode="auto">
          <a:xfrm>
            <a:off x="761963" y="4357694"/>
            <a:ext cx="7432439" cy="2143140"/>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smtClean="0"/>
              <a:t>获取历时行情数据</a:t>
            </a:r>
            <a:endParaRPr lang="zh-CN" altLang="en-US" dirty="0"/>
          </a:p>
        </p:txBody>
      </p:sp>
      <p:sp>
        <p:nvSpPr>
          <p:cNvPr id="3" name="内容占位符 2"/>
          <p:cNvSpPr>
            <a:spLocks noGrp="1"/>
          </p:cNvSpPr>
          <p:nvPr>
            <p:ph idx="1"/>
          </p:nvPr>
        </p:nvSpPr>
        <p:spPr/>
        <p:txBody>
          <a:bodyPr>
            <a:normAutofit/>
          </a:bodyPr>
          <a:lstStyle/>
          <a:p>
            <a:pPr>
              <a:buNone/>
            </a:pPr>
            <a:r>
              <a:rPr lang="en-US" altLang="zh-CN" dirty="0" smtClean="0"/>
              <a:t>	</a:t>
            </a:r>
            <a:r>
              <a:rPr lang="zh-CN" altLang="en-US" sz="2600" dirty="0" smtClean="0"/>
              <a:t>我们已经完成了必备软件的下载和安装，接下来我们将要进行历时行情的获取。主要分为两步</a:t>
            </a:r>
            <a:endParaRPr lang="en-US" altLang="zh-CN" sz="2600" dirty="0" smtClean="0"/>
          </a:p>
          <a:p>
            <a:pPr>
              <a:buNone/>
            </a:pPr>
            <a:endParaRPr lang="en-US" altLang="zh-CN" dirty="0" smtClean="0"/>
          </a:p>
          <a:p>
            <a:pPr>
              <a:buNone/>
            </a:pPr>
            <a:r>
              <a:rPr lang="en-US" altLang="zh-CN" dirty="0" smtClean="0"/>
              <a:t>	</a:t>
            </a:r>
            <a:r>
              <a:rPr lang="zh-CN" altLang="en-US" sz="2400" dirty="0" smtClean="0"/>
              <a:t>第一步，在</a:t>
            </a:r>
            <a:r>
              <a:rPr lang="en-US" altLang="zh-CN" sz="2400" dirty="0" err="1" smtClean="0"/>
              <a:t>pyothon</a:t>
            </a:r>
            <a:r>
              <a:rPr lang="zh-CN" altLang="en-US" sz="2400" dirty="0" smtClean="0"/>
              <a:t>项目开始时导入</a:t>
            </a:r>
            <a:r>
              <a:rPr lang="en-US" altLang="zh-CN" sz="2400" dirty="0" err="1" smtClean="0"/>
              <a:t>tushare</a:t>
            </a:r>
            <a:r>
              <a:rPr lang="zh-CN" altLang="en-US" sz="2400" dirty="0" smtClean="0"/>
              <a:t>包。</a:t>
            </a:r>
            <a:endParaRPr lang="en-US" altLang="zh-CN" sz="2400" dirty="0" smtClean="0"/>
          </a:p>
          <a:p>
            <a:pPr>
              <a:buNone/>
            </a:pPr>
            <a:endParaRPr lang="en-US" altLang="zh-CN" sz="2400" dirty="0" smtClean="0"/>
          </a:p>
          <a:p>
            <a:pPr>
              <a:buNone/>
            </a:pPr>
            <a:r>
              <a:rPr lang="en-US" altLang="zh-CN" sz="2400" dirty="0" smtClean="0"/>
              <a:t>	</a:t>
            </a:r>
            <a:r>
              <a:rPr lang="zh-CN" altLang="en-US" sz="2400" dirty="0" smtClean="0"/>
              <a:t>第二部， 生成</a:t>
            </a:r>
            <a:r>
              <a:rPr lang="en-US" altLang="zh-CN" sz="2400" dirty="0" err="1" smtClean="0"/>
              <a:t>tushare</a:t>
            </a:r>
            <a:r>
              <a:rPr lang="zh-CN" altLang="en-US" sz="2400" dirty="0" smtClean="0"/>
              <a:t>实例，这里我们生成了一个沪深</a:t>
            </a:r>
            <a:r>
              <a:rPr lang="en-US" altLang="zh-CN" sz="2400" dirty="0" smtClean="0"/>
              <a:t>300</a:t>
            </a:r>
            <a:r>
              <a:rPr lang="zh-CN" altLang="en-US" sz="2400" dirty="0" smtClean="0"/>
              <a:t>指数的实例</a:t>
            </a:r>
            <a:r>
              <a:rPr lang="zh-CN" altLang="en-US" dirty="0" smtClean="0"/>
              <a:t>。 </a:t>
            </a:r>
            <a:endParaRPr lang="en-US" altLang="zh-CN" dirty="0" smtClean="0"/>
          </a:p>
          <a:p>
            <a:pPr>
              <a:buNone/>
            </a:pPr>
            <a:r>
              <a:rPr lang="en-US" altLang="zh-CN" dirty="0" smtClean="0"/>
              <a:t>	</a:t>
            </a:r>
          </a:p>
          <a:p>
            <a:pPr>
              <a:buNone/>
            </a:pPr>
            <a:r>
              <a:rPr lang="en-US" altLang="zh-CN" dirty="0" smtClean="0"/>
              <a:t>	</a:t>
            </a:r>
            <a:r>
              <a:rPr lang="zh-CN" altLang="en-US" dirty="0" smtClean="0"/>
              <a:t>代码如下： </a:t>
            </a:r>
            <a:endParaRPr lang="zh-CN" altLang="en-US" dirty="0"/>
          </a:p>
        </p:txBody>
      </p:sp>
    </p:spTree>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cstate="print"/>
          <a:srcRect/>
          <a:stretch>
            <a:fillRect/>
          </a:stretch>
        </p:blipFill>
        <p:spPr bwMode="auto">
          <a:xfrm>
            <a:off x="476211" y="352468"/>
            <a:ext cx="11049077" cy="6148366"/>
          </a:xfrm>
          <a:prstGeom prst="rect">
            <a:avLst/>
          </a:prstGeom>
          <a:noFill/>
          <a:ln w="9525">
            <a:noFill/>
            <a:miter lim="800000"/>
            <a:headEnd/>
            <a:tailEnd/>
          </a:ln>
          <a:effectLst/>
        </p:spPr>
      </p:pic>
    </p:spTree>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71461" y="214290"/>
            <a:ext cx="10972800" cy="1143000"/>
          </a:xfrm>
        </p:spPr>
        <p:txBody>
          <a:bodyPr>
            <a:normAutofit fontScale="90000"/>
          </a:bodyPr>
          <a:lstStyle/>
          <a:p>
            <a:r>
              <a:rPr lang="zh-CN" altLang="en-US" dirty="0" smtClean="0"/>
              <a:t>把数据放在一个盒子里</a:t>
            </a:r>
            <a:r>
              <a:rPr lang="en-US" altLang="zh-CN" dirty="0" smtClean="0"/>
              <a:t/>
            </a:r>
            <a:br>
              <a:rPr lang="en-US" altLang="zh-CN" dirty="0" smtClean="0"/>
            </a:br>
            <a:r>
              <a:rPr lang="en-US" altLang="zh-CN" dirty="0" err="1" smtClean="0">
                <a:solidFill>
                  <a:srgbClr val="FF0000"/>
                </a:solidFill>
              </a:rPr>
              <a:t>DataFrame</a:t>
            </a:r>
            <a:endParaRPr lang="zh-CN" altLang="en-US" dirty="0">
              <a:solidFill>
                <a:srgbClr val="FF0000"/>
              </a:solidFill>
            </a:endParaRPr>
          </a:p>
        </p:txBody>
      </p:sp>
      <p:pic>
        <p:nvPicPr>
          <p:cNvPr id="4" name="图片 3" descr="filehelper_1459850627493_4.png"/>
          <p:cNvPicPr>
            <a:picLocks noChangeAspect="1"/>
          </p:cNvPicPr>
          <p:nvPr/>
        </p:nvPicPr>
        <p:blipFill>
          <a:blip r:embed="rId2" cstate="print"/>
          <a:stretch>
            <a:fillRect/>
          </a:stretch>
        </p:blipFill>
        <p:spPr>
          <a:xfrm>
            <a:off x="1047715" y="1500174"/>
            <a:ext cx="10191821" cy="4843638"/>
          </a:xfrm>
          <a:prstGeom prst="rect">
            <a:avLst/>
          </a:prstGeom>
        </p:spPr>
      </p:pic>
    </p:spTree>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66712" y="142852"/>
            <a:ext cx="10972800" cy="725470"/>
          </a:xfrm>
        </p:spPr>
        <p:txBody>
          <a:bodyPr>
            <a:normAutofit/>
          </a:bodyPr>
          <a:lstStyle/>
          <a:p>
            <a:r>
              <a:rPr lang="zh-CN" altLang="en-US" dirty="0" smtClean="0"/>
              <a:t>保存数据</a:t>
            </a:r>
            <a:endParaRPr lang="zh-CN" altLang="en-US" dirty="0"/>
          </a:p>
        </p:txBody>
      </p:sp>
      <p:pic>
        <p:nvPicPr>
          <p:cNvPr id="5123" name="Picture 3"/>
          <p:cNvPicPr>
            <a:picLocks noGrp="1" noChangeAspect="1" noChangeArrowheads="1"/>
          </p:cNvPicPr>
          <p:nvPr>
            <p:ph idx="1"/>
          </p:nvPr>
        </p:nvPicPr>
        <p:blipFill>
          <a:blip r:embed="rId2" cstate="print"/>
          <a:srcRect/>
          <a:stretch>
            <a:fillRect/>
          </a:stretch>
        </p:blipFill>
        <p:spPr bwMode="auto">
          <a:xfrm>
            <a:off x="952464" y="1714488"/>
            <a:ext cx="10097251" cy="3143272"/>
          </a:xfrm>
          <a:prstGeom prst="rect">
            <a:avLst/>
          </a:prstGeom>
          <a:noFill/>
          <a:ln w="9525">
            <a:noFill/>
            <a:miter lim="800000"/>
            <a:headEnd/>
            <a:tailEnd/>
          </a:ln>
          <a:effectLst/>
        </p:spPr>
      </p:pic>
      <p:sp>
        <p:nvSpPr>
          <p:cNvPr id="4" name="TextBox 3"/>
          <p:cNvSpPr txBox="1"/>
          <p:nvPr/>
        </p:nvSpPr>
        <p:spPr>
          <a:xfrm>
            <a:off x="1238216" y="1071546"/>
            <a:ext cx="9334565" cy="400110"/>
          </a:xfrm>
          <a:prstGeom prst="rect">
            <a:avLst/>
          </a:prstGeom>
          <a:noFill/>
        </p:spPr>
        <p:txBody>
          <a:bodyPr wrap="square" rtlCol="0">
            <a:spAutoFit/>
          </a:bodyPr>
          <a:lstStyle/>
          <a:p>
            <a:r>
              <a:rPr lang="zh-CN" altLang="en-US" sz="2000" dirty="0" smtClean="0"/>
              <a:t>生成了</a:t>
            </a:r>
            <a:r>
              <a:rPr lang="en-US" altLang="zh-CN" sz="2000" dirty="0" smtClean="0"/>
              <a:t>hs300</a:t>
            </a:r>
            <a:r>
              <a:rPr lang="zh-CN" altLang="en-US" sz="2000" dirty="0" smtClean="0"/>
              <a:t>实例以后，我们用</a:t>
            </a:r>
            <a:r>
              <a:rPr lang="en-US" altLang="zh-CN" sz="2000" dirty="0" err="1" smtClean="0"/>
              <a:t>to_csv</a:t>
            </a:r>
            <a:r>
              <a:rPr lang="zh-CN" altLang="en-US" sz="2000" dirty="0" smtClean="0"/>
              <a:t>方法对数据进行保存。</a:t>
            </a:r>
            <a:endParaRPr lang="zh-CN" altLang="en-US" sz="2000" dirty="0"/>
          </a:p>
        </p:txBody>
      </p:sp>
    </p:spTree>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Wireframe Building 16x9">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15_4109default" id="{E728D685-11FC-4812-BA85-57AC6F9C9F40}" vid="{BC4E008B-95FF-4815-904E-143A8EDFC1D4}"/>
    </a:ext>
  </a:extLst>
</a:theme>
</file>

<file path=ppt/theme/theme2.xml><?xml version="1.0" encoding="utf-8"?>
<a:theme xmlns:a="http://schemas.openxmlformats.org/drawingml/2006/main" name="Office Theme">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WireframeBuilding">
      <a:dk1>
        <a:srgbClr val="404040"/>
      </a:dk1>
      <a:lt1>
        <a:sysClr val="window" lastClr="FFFFFF"/>
      </a:lt1>
      <a:dk2>
        <a:srgbClr val="000000"/>
      </a:dk2>
      <a:lt2>
        <a:srgbClr val="E4F9F9"/>
      </a:lt2>
      <a:accent1>
        <a:srgbClr val="1BDCFF"/>
      </a:accent1>
      <a:accent2>
        <a:srgbClr val="3AC673"/>
      </a:accent2>
      <a:accent3>
        <a:srgbClr val="F6BD1E"/>
      </a:accent3>
      <a:accent4>
        <a:srgbClr val="C74167"/>
      </a:accent4>
      <a:accent5>
        <a:srgbClr val="F17E1F"/>
      </a:accent5>
      <a:accent6>
        <a:srgbClr val="6681CC"/>
      </a:accent6>
      <a:hlink>
        <a:srgbClr val="F17E1F"/>
      </a:hlink>
      <a:folHlink>
        <a:srgbClr val="969696"/>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C1EF0E57-12D2-4B54-A790-AA6D167593A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wireframe building presentation (widescreen)</Template>
  <TotalTime>0</TotalTime>
  <Words>1442</Words>
  <Application>Microsoft Office PowerPoint</Application>
  <PresentationFormat>自定义</PresentationFormat>
  <Paragraphs>98</Paragraphs>
  <Slides>31</Slides>
  <Notes>1</Notes>
  <HiddenSlides>0</HiddenSlides>
  <MMClips>0</MMClips>
  <ScaleCrop>false</ScaleCrop>
  <HeadingPairs>
    <vt:vector size="4" baseType="variant">
      <vt:variant>
        <vt:lpstr>主题</vt:lpstr>
      </vt:variant>
      <vt:variant>
        <vt:i4>1</vt:i4>
      </vt:variant>
      <vt:variant>
        <vt:lpstr>幻灯片标题</vt:lpstr>
      </vt:variant>
      <vt:variant>
        <vt:i4>31</vt:i4>
      </vt:variant>
    </vt:vector>
  </HeadingPairs>
  <TitlesOfParts>
    <vt:vector size="32" baseType="lpstr">
      <vt:lpstr>Wireframe Building 16x9</vt:lpstr>
      <vt:lpstr>优量在线  www.uquant.org   3月VNPY实战课程  第二节:数据统计分析</vt:lpstr>
      <vt:lpstr>Numpy</vt:lpstr>
      <vt:lpstr>pandas</vt:lpstr>
      <vt:lpstr>案例1：使用numpy和pandas创建一个简单的交易系统</vt:lpstr>
      <vt:lpstr>使用pip安装获取数据工具tushare</vt:lpstr>
      <vt:lpstr>获取历时行情数据</vt:lpstr>
      <vt:lpstr>幻灯片 7</vt:lpstr>
      <vt:lpstr>把数据放在一个盒子里 DataFrame</vt:lpstr>
      <vt:lpstr>保存数据</vt:lpstr>
      <vt:lpstr>显示数据</vt:lpstr>
      <vt:lpstr>基本交互式讲解—数据展示</vt:lpstr>
      <vt:lpstr>均线组合显示</vt:lpstr>
      <vt:lpstr>用python实现一个简单策略</vt:lpstr>
      <vt:lpstr>用python实现一个简单策略</vt:lpstr>
      <vt:lpstr>用python实现信号提取</vt:lpstr>
      <vt:lpstr>用python实现信号提取</vt:lpstr>
      <vt:lpstr>用python实现资金曲线</vt:lpstr>
      <vt:lpstr>用python实现资金曲线</vt:lpstr>
      <vt:lpstr>一切的背后…..</vt:lpstr>
      <vt:lpstr>把数据放在一个盒子里 DataFrame</vt:lpstr>
      <vt:lpstr>matplotlib</vt:lpstr>
      <vt:lpstr>Ta-lib</vt:lpstr>
      <vt:lpstr>使用TALIB计算布林通道</vt:lpstr>
      <vt:lpstr>使用TALIB计算均线</vt:lpstr>
      <vt:lpstr>统计相关性</vt:lpstr>
      <vt:lpstr>数据统计： 得到价差图</vt:lpstr>
      <vt:lpstr>协整</vt:lpstr>
      <vt:lpstr>得出两个合适品种</vt:lpstr>
      <vt:lpstr>协整性热力图</vt:lpstr>
      <vt:lpstr>协整性良好</vt:lpstr>
      <vt:lpstr>作业：</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2017-02-03T12:36:58Z</dcterms:created>
  <dcterms:modified xsi:type="dcterms:W3CDTF">2017-03-29T14:07:38Z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TC030310279991</vt:lpwstr>
  </property>
</Properties>
</file>